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hm0XjDy4fYTeJx1McqG3AtzmKm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98000E-9A19-4C89-88E2-8A22A9DEDCF3}" v="170" dt="2020-08-26T22:32:03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dscapes of Injustice Uvic" userId="HEigP+KFX8+bdoK40B0ZCx0Y+djf2/uGvmmPMsEZTk4=" providerId="None" clId="Web-{4D98000E-9A19-4C89-88E2-8A22A9DEDCF3}"/>
    <pc:docChg chg="modSld">
      <pc:chgData name="Landscapes of Injustice Uvic" userId="HEigP+KFX8+bdoK40B0ZCx0Y+djf2/uGvmmPMsEZTk4=" providerId="None" clId="Web-{4D98000E-9A19-4C89-88E2-8A22A9DEDCF3}" dt="2020-08-26T22:32:03.207" v="167" actId="20577"/>
      <pc:docMkLst>
        <pc:docMk/>
      </pc:docMkLst>
      <pc:sldChg chg="modSp">
        <pc:chgData name="Landscapes of Injustice Uvic" userId="HEigP+KFX8+bdoK40B0ZCx0Y+djf2/uGvmmPMsEZTk4=" providerId="None" clId="Web-{4D98000E-9A19-4C89-88E2-8A22A9DEDCF3}" dt="2020-08-26T22:24:38.387" v="11" actId="20577"/>
        <pc:sldMkLst>
          <pc:docMk/>
          <pc:sldMk cId="0" sldId="260"/>
        </pc:sldMkLst>
        <pc:spChg chg="mod">
          <ac:chgData name="Landscapes of Injustice Uvic" userId="HEigP+KFX8+bdoK40B0ZCx0Y+djf2/uGvmmPMsEZTk4=" providerId="None" clId="Web-{4D98000E-9A19-4C89-88E2-8A22A9DEDCF3}" dt="2020-08-26T22:24:38.387" v="11" actId="20577"/>
          <ac:spMkLst>
            <pc:docMk/>
            <pc:sldMk cId="0" sldId="260"/>
            <ac:spMk id="132" creationId="{00000000-0000-0000-0000-000000000000}"/>
          </ac:spMkLst>
        </pc:spChg>
        <pc:spChg chg="mod">
          <ac:chgData name="Landscapes of Injustice Uvic" userId="HEigP+KFX8+bdoK40B0ZCx0Y+djf2/uGvmmPMsEZTk4=" providerId="None" clId="Web-{4D98000E-9A19-4C89-88E2-8A22A9DEDCF3}" dt="2020-08-26T22:24:33.012" v="8" actId="20577"/>
          <ac:spMkLst>
            <pc:docMk/>
            <pc:sldMk cId="0" sldId="260"/>
            <ac:spMk id="133" creationId="{00000000-0000-0000-0000-000000000000}"/>
          </ac:spMkLst>
        </pc:spChg>
      </pc:sldChg>
      <pc:sldChg chg="modSp">
        <pc:chgData name="Landscapes of Injustice Uvic" userId="HEigP+KFX8+bdoK40B0ZCx0Y+djf2/uGvmmPMsEZTk4=" providerId="None" clId="Web-{4D98000E-9A19-4C89-88E2-8A22A9DEDCF3}" dt="2020-08-26T22:24:57.138" v="18" actId="14100"/>
        <pc:sldMkLst>
          <pc:docMk/>
          <pc:sldMk cId="0" sldId="261"/>
        </pc:sldMkLst>
        <pc:spChg chg="mod">
          <ac:chgData name="Landscapes of Injustice Uvic" userId="HEigP+KFX8+bdoK40B0ZCx0Y+djf2/uGvmmPMsEZTk4=" providerId="None" clId="Web-{4D98000E-9A19-4C89-88E2-8A22A9DEDCF3}" dt="2020-08-26T22:24:57.138" v="18" actId="14100"/>
          <ac:spMkLst>
            <pc:docMk/>
            <pc:sldMk cId="0" sldId="261"/>
            <ac:spMk id="139" creationId="{00000000-0000-0000-0000-000000000000}"/>
          </ac:spMkLst>
        </pc:spChg>
      </pc:sldChg>
      <pc:sldChg chg="modSp">
        <pc:chgData name="Landscapes of Injustice Uvic" userId="HEigP+KFX8+bdoK40B0ZCx0Y+djf2/uGvmmPMsEZTk4=" providerId="None" clId="Web-{4D98000E-9A19-4C89-88E2-8A22A9DEDCF3}" dt="2020-08-26T22:25:48.594" v="43" actId="20577"/>
        <pc:sldMkLst>
          <pc:docMk/>
          <pc:sldMk cId="0" sldId="263"/>
        </pc:sldMkLst>
        <pc:spChg chg="mod">
          <ac:chgData name="Landscapes of Injustice Uvic" userId="HEigP+KFX8+bdoK40B0ZCx0Y+djf2/uGvmmPMsEZTk4=" providerId="None" clId="Web-{4D98000E-9A19-4C89-88E2-8A22A9DEDCF3}" dt="2020-08-26T22:25:48.594" v="43" actId="20577"/>
          <ac:spMkLst>
            <pc:docMk/>
            <pc:sldMk cId="0" sldId="263"/>
            <ac:spMk id="150" creationId="{00000000-0000-0000-0000-000000000000}"/>
          </ac:spMkLst>
        </pc:spChg>
      </pc:sldChg>
      <pc:sldChg chg="modSp">
        <pc:chgData name="Landscapes of Injustice Uvic" userId="HEigP+KFX8+bdoK40B0ZCx0Y+djf2/uGvmmPMsEZTk4=" providerId="None" clId="Web-{4D98000E-9A19-4C89-88E2-8A22A9DEDCF3}" dt="2020-08-26T22:32:02.520" v="165" actId="20577"/>
        <pc:sldMkLst>
          <pc:docMk/>
          <pc:sldMk cId="0" sldId="264"/>
        </pc:sldMkLst>
        <pc:spChg chg="mod">
          <ac:chgData name="Landscapes of Injustice Uvic" userId="HEigP+KFX8+bdoK40B0ZCx0Y+djf2/uGvmmPMsEZTk4=" providerId="None" clId="Web-{4D98000E-9A19-4C89-88E2-8A22A9DEDCF3}" dt="2020-08-26T22:32:02.520" v="165" actId="20577"/>
          <ac:spMkLst>
            <pc:docMk/>
            <pc:sldMk cId="0" sldId="264"/>
            <ac:spMk id="157" creationId="{00000000-0000-0000-0000-000000000000}"/>
          </ac:spMkLst>
        </pc:spChg>
        <pc:picChg chg="mod">
          <ac:chgData name="Landscapes of Injustice Uvic" userId="HEigP+KFX8+bdoK40B0ZCx0Y+djf2/uGvmmPMsEZTk4=" providerId="None" clId="Web-{4D98000E-9A19-4C89-88E2-8A22A9DEDCF3}" dt="2020-08-26T22:28:19.915" v="66"/>
          <ac:picMkLst>
            <pc:docMk/>
            <pc:sldMk cId="0" sldId="264"/>
            <ac:picMk id="159" creationId="{00000000-0000-0000-0000-000000000000}"/>
          </ac:picMkLst>
        </pc:picChg>
      </pc:sldChg>
      <pc:sldChg chg="modSp">
        <pc:chgData name="Landscapes of Injustice Uvic" userId="HEigP+KFX8+bdoK40B0ZCx0Y+djf2/uGvmmPMsEZTk4=" providerId="None" clId="Web-{4D98000E-9A19-4C89-88E2-8A22A9DEDCF3}" dt="2020-08-26T22:29:08.261" v="77" actId="20577"/>
        <pc:sldMkLst>
          <pc:docMk/>
          <pc:sldMk cId="0" sldId="266"/>
        </pc:sldMkLst>
        <pc:spChg chg="mod">
          <ac:chgData name="Landscapes of Injustice Uvic" userId="HEigP+KFX8+bdoK40B0ZCx0Y+djf2/uGvmmPMsEZTk4=" providerId="None" clId="Web-{4D98000E-9A19-4C89-88E2-8A22A9DEDCF3}" dt="2020-08-26T22:28:55.401" v="73" actId="20577"/>
          <ac:spMkLst>
            <pc:docMk/>
            <pc:sldMk cId="0" sldId="266"/>
            <ac:spMk id="170" creationId="{00000000-0000-0000-0000-000000000000}"/>
          </ac:spMkLst>
        </pc:spChg>
        <pc:spChg chg="mod">
          <ac:chgData name="Landscapes of Injustice Uvic" userId="HEigP+KFX8+bdoK40B0ZCx0Y+djf2/uGvmmPMsEZTk4=" providerId="None" clId="Web-{4D98000E-9A19-4C89-88E2-8A22A9DEDCF3}" dt="2020-08-26T22:29:08.261" v="77" actId="20577"/>
          <ac:spMkLst>
            <pc:docMk/>
            <pc:sldMk cId="0" sldId="266"/>
            <ac:spMk id="171" creationId="{00000000-0000-0000-0000-000000000000}"/>
          </ac:spMkLst>
        </pc:spChg>
      </pc:sldChg>
      <pc:sldChg chg="modSp">
        <pc:chgData name="Landscapes of Injustice Uvic" userId="HEigP+KFX8+bdoK40B0ZCx0Y+djf2/uGvmmPMsEZTk4=" providerId="None" clId="Web-{4D98000E-9A19-4C89-88E2-8A22A9DEDCF3}" dt="2020-08-26T22:29:27.715" v="83" actId="20577"/>
        <pc:sldMkLst>
          <pc:docMk/>
          <pc:sldMk cId="0" sldId="268"/>
        </pc:sldMkLst>
        <pc:spChg chg="mod">
          <ac:chgData name="Landscapes of Injustice Uvic" userId="HEigP+KFX8+bdoK40B0ZCx0Y+djf2/uGvmmPMsEZTk4=" providerId="None" clId="Web-{4D98000E-9A19-4C89-88E2-8A22A9DEDCF3}" dt="2020-08-26T22:29:27.715" v="83" actId="20577"/>
          <ac:spMkLst>
            <pc:docMk/>
            <pc:sldMk cId="0" sldId="268"/>
            <ac:spMk id="182" creationId="{00000000-0000-0000-0000-000000000000}"/>
          </ac:spMkLst>
        </pc:spChg>
      </pc:sldChg>
      <pc:sldChg chg="modSp">
        <pc:chgData name="Landscapes of Injustice Uvic" userId="HEigP+KFX8+bdoK40B0ZCx0Y+djf2/uGvmmPMsEZTk4=" providerId="None" clId="Web-{4D98000E-9A19-4C89-88E2-8A22A9DEDCF3}" dt="2020-08-26T22:29:40.216" v="89"/>
        <pc:sldMkLst>
          <pc:docMk/>
          <pc:sldMk cId="0" sldId="269"/>
        </pc:sldMkLst>
        <pc:spChg chg="mod">
          <ac:chgData name="Landscapes of Injustice Uvic" userId="HEigP+KFX8+bdoK40B0ZCx0Y+djf2/uGvmmPMsEZTk4=" providerId="None" clId="Web-{4D98000E-9A19-4C89-88E2-8A22A9DEDCF3}" dt="2020-08-26T22:29:40.216" v="89"/>
          <ac:spMkLst>
            <pc:docMk/>
            <pc:sldMk cId="0" sldId="269"/>
            <ac:spMk id="188" creationId="{00000000-0000-0000-0000-000000000000}"/>
          </ac:spMkLst>
        </pc:spChg>
      </pc:sldChg>
      <pc:sldChg chg="modSp">
        <pc:chgData name="Landscapes of Injustice Uvic" userId="HEigP+KFX8+bdoK40B0ZCx0Y+djf2/uGvmmPMsEZTk4=" providerId="None" clId="Web-{4D98000E-9A19-4C89-88E2-8A22A9DEDCF3}" dt="2020-08-26T22:29:48.544" v="94" actId="20577"/>
        <pc:sldMkLst>
          <pc:docMk/>
          <pc:sldMk cId="0" sldId="270"/>
        </pc:sldMkLst>
        <pc:spChg chg="mod">
          <ac:chgData name="Landscapes of Injustice Uvic" userId="HEigP+KFX8+bdoK40B0ZCx0Y+djf2/uGvmmPMsEZTk4=" providerId="None" clId="Web-{4D98000E-9A19-4C89-88E2-8A22A9DEDCF3}" dt="2020-08-26T22:29:48.544" v="94" actId="20577"/>
          <ac:spMkLst>
            <pc:docMk/>
            <pc:sldMk cId="0" sldId="270"/>
            <ac:spMk id="195" creationId="{00000000-0000-0000-0000-000000000000}"/>
          </ac:spMkLst>
        </pc:spChg>
      </pc:sldChg>
      <pc:sldChg chg="modSp">
        <pc:chgData name="Landscapes of Injustice Uvic" userId="HEigP+KFX8+bdoK40B0ZCx0Y+djf2/uGvmmPMsEZTk4=" providerId="None" clId="Web-{4D98000E-9A19-4C89-88E2-8A22A9DEDCF3}" dt="2020-08-26T22:29:58.951" v="101" actId="20577"/>
        <pc:sldMkLst>
          <pc:docMk/>
          <pc:sldMk cId="0" sldId="276"/>
        </pc:sldMkLst>
        <pc:spChg chg="mod">
          <ac:chgData name="Landscapes of Injustice Uvic" userId="HEigP+KFX8+bdoK40B0ZCx0Y+djf2/uGvmmPMsEZTk4=" providerId="None" clId="Web-{4D98000E-9A19-4C89-88E2-8A22A9DEDCF3}" dt="2020-08-26T22:29:58.951" v="101" actId="20577"/>
          <ac:spMkLst>
            <pc:docMk/>
            <pc:sldMk cId="0" sldId="276"/>
            <ac:spMk id="232" creationId="{00000000-0000-0000-0000-000000000000}"/>
          </ac:spMkLst>
        </pc:spChg>
      </pc:sldChg>
      <pc:sldChg chg="modSp">
        <pc:chgData name="Landscapes of Injustice Uvic" userId="HEigP+KFX8+bdoK40B0ZCx0Y+djf2/uGvmmPMsEZTk4=" providerId="None" clId="Web-{4D98000E-9A19-4C89-88E2-8A22A9DEDCF3}" dt="2020-08-26T22:30:15.780" v="109" actId="20577"/>
        <pc:sldMkLst>
          <pc:docMk/>
          <pc:sldMk cId="0" sldId="277"/>
        </pc:sldMkLst>
        <pc:spChg chg="mod">
          <ac:chgData name="Landscapes of Injustice Uvic" userId="HEigP+KFX8+bdoK40B0ZCx0Y+djf2/uGvmmPMsEZTk4=" providerId="None" clId="Web-{4D98000E-9A19-4C89-88E2-8A22A9DEDCF3}" dt="2020-08-26T22:30:15.780" v="109" actId="20577"/>
          <ac:spMkLst>
            <pc:docMk/>
            <pc:sldMk cId="0" sldId="277"/>
            <ac:spMk id="238" creationId="{00000000-0000-0000-0000-000000000000}"/>
          </ac:spMkLst>
        </pc:spChg>
      </pc:sldChg>
      <pc:sldChg chg="modSp">
        <pc:chgData name="Landscapes of Injustice Uvic" userId="HEigP+KFX8+bdoK40B0ZCx0Y+djf2/uGvmmPMsEZTk4=" providerId="None" clId="Web-{4D98000E-9A19-4C89-88E2-8A22A9DEDCF3}" dt="2020-08-26T22:30:26.562" v="116" actId="20577"/>
        <pc:sldMkLst>
          <pc:docMk/>
          <pc:sldMk cId="0" sldId="278"/>
        </pc:sldMkLst>
        <pc:spChg chg="mod">
          <ac:chgData name="Landscapes of Injustice Uvic" userId="HEigP+KFX8+bdoK40B0ZCx0Y+djf2/uGvmmPMsEZTk4=" providerId="None" clId="Web-{4D98000E-9A19-4C89-88E2-8A22A9DEDCF3}" dt="2020-08-26T22:30:26.562" v="116" actId="20577"/>
          <ac:spMkLst>
            <pc:docMk/>
            <pc:sldMk cId="0" sldId="278"/>
            <ac:spMk id="244" creationId="{00000000-0000-0000-0000-000000000000}"/>
          </ac:spMkLst>
        </pc:spChg>
      </pc:sldChg>
      <pc:sldChg chg="modSp">
        <pc:chgData name="Landscapes of Injustice Uvic" userId="HEigP+KFX8+bdoK40B0ZCx0Y+djf2/uGvmmPMsEZTk4=" providerId="None" clId="Web-{4D98000E-9A19-4C89-88E2-8A22A9DEDCF3}" dt="2020-08-26T22:30:42.875" v="127" actId="14100"/>
        <pc:sldMkLst>
          <pc:docMk/>
          <pc:sldMk cId="0" sldId="282"/>
        </pc:sldMkLst>
        <pc:spChg chg="mod">
          <ac:chgData name="Landscapes of Injustice Uvic" userId="HEigP+KFX8+bdoK40B0ZCx0Y+djf2/uGvmmPMsEZTk4=" providerId="None" clId="Web-{4D98000E-9A19-4C89-88E2-8A22A9DEDCF3}" dt="2020-08-26T22:30:42.875" v="127" actId="14100"/>
          <ac:spMkLst>
            <pc:docMk/>
            <pc:sldMk cId="0" sldId="282"/>
            <ac:spMk id="268" creationId="{00000000-0000-0000-0000-000000000000}"/>
          </ac:spMkLst>
        </pc:spChg>
      </pc:sldChg>
      <pc:sldChg chg="modSp">
        <pc:chgData name="Landscapes of Injustice Uvic" userId="HEigP+KFX8+bdoK40B0ZCx0Y+djf2/uGvmmPMsEZTk4=" providerId="None" clId="Web-{4D98000E-9A19-4C89-88E2-8A22A9DEDCF3}" dt="2020-08-26T22:30:53.579" v="133" actId="14100"/>
        <pc:sldMkLst>
          <pc:docMk/>
          <pc:sldMk cId="0" sldId="283"/>
        </pc:sldMkLst>
        <pc:spChg chg="mod">
          <ac:chgData name="Landscapes of Injustice Uvic" userId="HEigP+KFX8+bdoK40B0ZCx0Y+djf2/uGvmmPMsEZTk4=" providerId="None" clId="Web-{4D98000E-9A19-4C89-88E2-8A22A9DEDCF3}" dt="2020-08-26T22:30:53.579" v="133" actId="14100"/>
          <ac:spMkLst>
            <pc:docMk/>
            <pc:sldMk cId="0" sldId="283"/>
            <ac:spMk id="274" creationId="{00000000-0000-0000-0000-000000000000}"/>
          </ac:spMkLst>
        </pc:spChg>
      </pc:sldChg>
      <pc:sldChg chg="modSp">
        <pc:chgData name="Landscapes of Injustice Uvic" userId="HEigP+KFX8+bdoK40B0ZCx0Y+djf2/uGvmmPMsEZTk4=" providerId="None" clId="Web-{4D98000E-9A19-4C89-88E2-8A22A9DEDCF3}" dt="2020-08-26T22:31:07.080" v="136" actId="20577"/>
        <pc:sldMkLst>
          <pc:docMk/>
          <pc:sldMk cId="0" sldId="284"/>
        </pc:sldMkLst>
        <pc:spChg chg="mod">
          <ac:chgData name="Landscapes of Injustice Uvic" userId="HEigP+KFX8+bdoK40B0ZCx0Y+djf2/uGvmmPMsEZTk4=" providerId="None" clId="Web-{4D98000E-9A19-4C89-88E2-8A22A9DEDCF3}" dt="2020-08-26T22:31:07.080" v="136" actId="20577"/>
          <ac:spMkLst>
            <pc:docMk/>
            <pc:sldMk cId="0" sldId="284"/>
            <ac:spMk id="280" creationId="{00000000-0000-0000-0000-000000000000}"/>
          </ac:spMkLst>
        </pc:spChg>
      </pc:sldChg>
      <pc:sldChg chg="modSp">
        <pc:chgData name="Landscapes of Injustice Uvic" userId="HEigP+KFX8+bdoK40B0ZCx0Y+djf2/uGvmmPMsEZTk4=" providerId="None" clId="Web-{4D98000E-9A19-4C89-88E2-8A22A9DEDCF3}" dt="2020-08-26T22:31:11.924" v="138"/>
        <pc:sldMkLst>
          <pc:docMk/>
          <pc:sldMk cId="0" sldId="285"/>
        </pc:sldMkLst>
        <pc:spChg chg="mod">
          <ac:chgData name="Landscapes of Injustice Uvic" userId="HEigP+KFX8+bdoK40B0ZCx0Y+djf2/uGvmmPMsEZTk4=" providerId="None" clId="Web-{4D98000E-9A19-4C89-88E2-8A22A9DEDCF3}" dt="2020-08-26T22:31:11.924" v="138"/>
          <ac:spMkLst>
            <pc:docMk/>
            <pc:sldMk cId="0" sldId="285"/>
            <ac:spMk id="286" creationId="{00000000-0000-0000-0000-000000000000}"/>
          </ac:spMkLst>
        </pc:spChg>
      </pc:sldChg>
      <pc:sldChg chg="modSp">
        <pc:chgData name="Landscapes of Injustice Uvic" userId="HEigP+KFX8+bdoK40B0ZCx0Y+djf2/uGvmmPMsEZTk4=" providerId="None" clId="Web-{4D98000E-9A19-4C89-88E2-8A22A9DEDCF3}" dt="2020-08-26T22:31:18.986" v="145" actId="20577"/>
        <pc:sldMkLst>
          <pc:docMk/>
          <pc:sldMk cId="0" sldId="286"/>
        </pc:sldMkLst>
        <pc:spChg chg="mod">
          <ac:chgData name="Landscapes of Injustice Uvic" userId="HEigP+KFX8+bdoK40B0ZCx0Y+djf2/uGvmmPMsEZTk4=" providerId="None" clId="Web-{4D98000E-9A19-4C89-88E2-8A22A9DEDCF3}" dt="2020-08-26T22:31:18.986" v="145" actId="20577"/>
          <ac:spMkLst>
            <pc:docMk/>
            <pc:sldMk cId="0" sldId="286"/>
            <ac:spMk id="292" creationId="{00000000-0000-0000-0000-000000000000}"/>
          </ac:spMkLst>
        </pc:spChg>
      </pc:sldChg>
      <pc:sldChg chg="modSp">
        <pc:chgData name="Landscapes of Injustice Uvic" userId="HEigP+KFX8+bdoK40B0ZCx0Y+djf2/uGvmmPMsEZTk4=" providerId="None" clId="Web-{4D98000E-9A19-4C89-88E2-8A22A9DEDCF3}" dt="2020-08-26T22:31:30.112" v="149" actId="20577"/>
        <pc:sldMkLst>
          <pc:docMk/>
          <pc:sldMk cId="0" sldId="287"/>
        </pc:sldMkLst>
        <pc:spChg chg="mod">
          <ac:chgData name="Landscapes of Injustice Uvic" userId="HEigP+KFX8+bdoK40B0ZCx0Y+djf2/uGvmmPMsEZTk4=" providerId="None" clId="Web-{4D98000E-9A19-4C89-88E2-8A22A9DEDCF3}" dt="2020-08-26T22:31:30.112" v="149" actId="20577"/>
          <ac:spMkLst>
            <pc:docMk/>
            <pc:sldMk cId="0" sldId="287"/>
            <ac:spMk id="298" creationId="{00000000-0000-0000-0000-000000000000}"/>
          </ac:spMkLst>
        </pc:spChg>
      </pc:sldChg>
      <pc:sldChg chg="modSp">
        <pc:chgData name="Landscapes of Injustice Uvic" userId="HEigP+KFX8+bdoK40B0ZCx0Y+djf2/uGvmmPMsEZTk4=" providerId="None" clId="Web-{4D98000E-9A19-4C89-88E2-8A22A9DEDCF3}" dt="2020-08-26T22:31:47.394" v="164" actId="1076"/>
        <pc:sldMkLst>
          <pc:docMk/>
          <pc:sldMk cId="0" sldId="288"/>
        </pc:sldMkLst>
        <pc:spChg chg="mod">
          <ac:chgData name="Landscapes of Injustice Uvic" userId="HEigP+KFX8+bdoK40B0ZCx0Y+djf2/uGvmmPMsEZTk4=" providerId="None" clId="Web-{4D98000E-9A19-4C89-88E2-8A22A9DEDCF3}" dt="2020-08-26T22:31:44.956" v="163" actId="14100"/>
          <ac:spMkLst>
            <pc:docMk/>
            <pc:sldMk cId="0" sldId="288"/>
            <ac:spMk id="304" creationId="{00000000-0000-0000-0000-000000000000}"/>
          </ac:spMkLst>
        </pc:spChg>
        <pc:picChg chg="mod">
          <ac:chgData name="Landscapes of Injustice Uvic" userId="HEigP+KFX8+bdoK40B0ZCx0Y+djf2/uGvmmPMsEZTk4=" providerId="None" clId="Web-{4D98000E-9A19-4C89-88E2-8A22A9DEDCF3}" dt="2020-08-26T22:31:47.394" v="164" actId="1076"/>
          <ac:picMkLst>
            <pc:docMk/>
            <pc:sldMk cId="0" sldId="288"/>
            <ac:picMk id="30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CA"/>
              <a:t>34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6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21" name="Google Shape;21;p36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6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6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5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5"/>
          <p:cNvSpPr txBox="1">
            <a:spLocks noGrp="1"/>
          </p:cNvSpPr>
          <p:nvPr>
            <p:ph type="body" idx="1"/>
          </p:nvPr>
        </p:nvSpPr>
        <p:spPr>
          <a:xfrm rot="5400000">
            <a:off x="4073652" y="-882396"/>
            <a:ext cx="4050792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95" name="Google Shape;95;p45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5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5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6"/>
          <p:cNvSpPr txBox="1">
            <a:spLocks noGrp="1"/>
          </p:cNvSpPr>
          <p:nvPr>
            <p:ph type="title"/>
          </p:nvPr>
        </p:nvSpPr>
        <p:spPr>
          <a:xfrm rot="5400000">
            <a:off x="7181850" y="2076450"/>
            <a:ext cx="5638800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6"/>
          <p:cNvSpPr txBox="1">
            <a:spLocks noGrp="1"/>
          </p:cNvSpPr>
          <p:nvPr>
            <p:ph type="body" idx="1"/>
          </p:nvPr>
        </p:nvSpPr>
        <p:spPr>
          <a:xfrm rot="5400000">
            <a:off x="2000250" y="-400050"/>
            <a:ext cx="5638800" cy="75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101" name="Google Shape;101;p46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6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6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7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6200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6" name="Google Shape;26;p3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1755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" name="Google Shape;27;p37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28" name="Google Shape;28;p37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9" name="Google Shape;29;p37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0" name="Google Shape;30;p37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31;p37"/>
          <p:cNvSpPr txBox="1"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ckwell"/>
              <a:buNone/>
              <a:defRPr sz="96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70"/>
              <a:buNone/>
              <a:defRPr sz="2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38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4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700"/>
              <a:buNone/>
              <a:defRPr sz="2000"/>
            </a:lvl9pPr>
          </a:lstStyle>
          <a:p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sldNum" idx="12"/>
          </p:nvPr>
        </p:nvSpPr>
        <p:spPr>
          <a:xfrm>
            <a:off x="9592733" y="4289334"/>
            <a:ext cx="1193868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rotWithShape="1">
            <a:blip r:embed="rId2">
              <a:alphaModFix amt="85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8" name="Google Shape;38;p38"/>
          <p:cNvSpPr txBox="1"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000"/>
              <a:buFont typeface="Rockwell"/>
              <a:buNone/>
              <a:defRPr sz="8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C8C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C8C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C8C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C8C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C8C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C8C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C8C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190"/>
              <a:buNone/>
              <a:defRPr sz="1400">
                <a:solidFill>
                  <a:srgbClr val="8C8C8C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dt" idx="10"/>
          </p:nvPr>
        </p:nvSpPr>
        <p:spPr>
          <a:xfrm>
            <a:off x="8593667" y="6272784"/>
            <a:ext cx="2644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ftr" idx="11"/>
          </p:nvPr>
        </p:nvSpPr>
        <p:spPr>
          <a:xfrm>
            <a:off x="2182708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" name="Google Shape;42;p38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43" name="Google Shape;43;p3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4" name="Google Shape;44;p38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Google Shape;45;p38"/>
          <p:cNvSpPr txBox="1">
            <a:spLocks noGrp="1"/>
          </p:cNvSpPr>
          <p:nvPr>
            <p:ph type="sldNum" idx="12"/>
          </p:nvPr>
        </p:nvSpPr>
        <p:spPr>
          <a:xfrm>
            <a:off x="843702" y="2506133"/>
            <a:ext cx="1188298" cy="72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9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1"/>
          </p:nvPr>
        </p:nvSpPr>
        <p:spPr>
          <a:xfrm>
            <a:off x="1069848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 sz="1800"/>
            </a:lvl9pPr>
          </a:lstStyle>
          <a:p>
            <a:endParaRPr/>
          </a:p>
        </p:txBody>
      </p:sp>
      <p:sp>
        <p:nvSpPr>
          <p:cNvPr id="49" name="Google Shape;49;p39"/>
          <p:cNvSpPr txBox="1">
            <a:spLocks noGrp="1"/>
          </p:cNvSpPr>
          <p:nvPr>
            <p:ph type="body" idx="2"/>
          </p:nvPr>
        </p:nvSpPr>
        <p:spPr>
          <a:xfrm>
            <a:off x="6364224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 sz="1800"/>
            </a:lvl9pPr>
          </a:lstStyle>
          <a:p>
            <a:endParaRPr/>
          </a:p>
        </p:txBody>
      </p:sp>
      <p:sp>
        <p:nvSpPr>
          <p:cNvPr id="50" name="Google Shape;50;p39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9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9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0"/>
          <p:cNvSpPr txBox="1"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>
                <a:solidFill>
                  <a:srgbClr val="54798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40"/>
          <p:cNvSpPr txBox="1">
            <a:spLocks noGrp="1"/>
          </p:cNvSpPr>
          <p:nvPr>
            <p:ph type="body" idx="2"/>
          </p:nvPr>
        </p:nvSpPr>
        <p:spPr>
          <a:xfrm>
            <a:off x="1069848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56" name="Google Shape;56;p40"/>
          <p:cNvSpPr txBox="1">
            <a:spLocks noGrp="1"/>
          </p:cNvSpPr>
          <p:nvPr>
            <p:ph type="body" idx="3"/>
          </p:nvPr>
        </p:nvSpPr>
        <p:spPr>
          <a:xfrm>
            <a:off x="6364224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>
                <a:solidFill>
                  <a:srgbClr val="54798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body" idx="4"/>
          </p:nvPr>
        </p:nvSpPr>
        <p:spPr>
          <a:xfrm>
            <a:off x="6364224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58" name="Google Shape;58;p40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0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0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61" name="Google Shape;61;p40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1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1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1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66" name="Google Shape;66;p41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2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2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2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3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3" name="Google Shape;73;p43"/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sz="32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3"/>
          <p:cNvSpPr txBox="1">
            <a:spLocks noGrp="1"/>
          </p:cNvSpPr>
          <p:nvPr>
            <p:ph type="body" idx="1"/>
          </p:nvPr>
        </p:nvSpPr>
        <p:spPr>
          <a:xfrm>
            <a:off x="838200" y="685800"/>
            <a:ext cx="6711696" cy="502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  <a:defRPr sz="2000"/>
            </a:lvl6pPr>
            <a:lvl7pPr marL="3200400" lvl="6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  <a:defRPr sz="2000"/>
            </a:lvl7pPr>
            <a:lvl8pPr marL="3657600" lvl="7" indent="-3365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Char char="▪"/>
              <a:defRPr sz="2000"/>
            </a:lvl8pPr>
            <a:lvl9pPr marL="4114800" lvl="8" indent="-33655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700"/>
              <a:buChar char="▪"/>
              <a:defRPr sz="2000"/>
            </a:lvl9pPr>
          </a:lstStyle>
          <a:p>
            <a:endParaRPr/>
          </a:p>
        </p:txBody>
      </p:sp>
      <p:sp>
        <p:nvSpPr>
          <p:cNvPr id="75" name="Google Shape;75;p43"/>
          <p:cNvSpPr txBox="1">
            <a:spLocks noGrp="1"/>
          </p:cNvSpPr>
          <p:nvPr>
            <p:ph type="body" idx="2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54798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8" name="Google Shape;78;p43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9" name="Google Shape;79;p43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80" name="Google Shape;80;p43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43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4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4" name="Google Shape;84;p44"/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ckwell"/>
              <a:buNone/>
              <a:defRPr sz="32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4"/>
          <p:cNvSpPr>
            <a:spLocks noGrp="1"/>
          </p:cNvSpPr>
          <p:nvPr>
            <p:ph type="pic" idx="2"/>
          </p:nvPr>
        </p:nvSpPr>
        <p:spPr>
          <a:xfrm>
            <a:off x="0" y="0"/>
            <a:ext cx="8303740" cy="6858000"/>
          </a:xfrm>
          <a:prstGeom prst="rect">
            <a:avLst/>
          </a:prstGeom>
          <a:solidFill>
            <a:srgbClr val="F8D8D7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4798B"/>
              </a:buClr>
              <a:buSzPts val="27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23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54798B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6" name="Google Shape;86;p44"/>
          <p:cNvSpPr txBox="1">
            <a:spLocks noGrp="1"/>
          </p:cNvSpPr>
          <p:nvPr>
            <p:ph type="body" idx="1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54798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44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8" name="Google Shape;88;p44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9" name="Google Shape;89;p44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90" name="Google Shape;90;p44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44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Rockwell"/>
              <a:buNone/>
              <a:defRPr sz="5400" b="0" i="0" u="none" strike="noStrike" cap="none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65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4798B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2575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95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4798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9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54798B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grpSp>
        <p:nvGrpSpPr>
          <p:cNvPr id="14" name="Google Shape;14;p35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Google Shape;15;p35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14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Rockwell"/>
                <a:buNone/>
              </a:pPr>
              <a:endParaRPr sz="20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6" name="Google Shape;16;p35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ckwel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35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vancouverrising.tumblr.com/post/60583311698/oppenheimer-soccer-1940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>
            <a:spLocks noGrp="1"/>
          </p:cNvSpPr>
          <p:nvPr>
            <p:ph type="title"/>
          </p:nvPr>
        </p:nvSpPr>
        <p:spPr>
          <a:xfrm>
            <a:off x="1069848" y="729557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>
                <a:solidFill>
                  <a:schemeClr val="dk2"/>
                </a:solidFill>
              </a:rPr>
              <a:t>POWELL STREET SIMULATION OVERVIEW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9" name="Google Shape;109;p1"/>
          <p:cNvSpPr txBox="1">
            <a:spLocks noGrp="1"/>
          </p:cNvSpPr>
          <p:nvPr>
            <p:ph type="body" idx="1"/>
          </p:nvPr>
        </p:nvSpPr>
        <p:spPr>
          <a:xfrm>
            <a:off x="1069850" y="2521027"/>
            <a:ext cx="10058400" cy="29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Char char="▪"/>
            </a:pPr>
            <a:r>
              <a:rPr lang="en-CA" sz="2400"/>
              <a:t>Part 1: </a:t>
            </a:r>
            <a:endParaRPr/>
          </a:p>
          <a:p>
            <a:pPr marL="457200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40"/>
              <a:buChar char="▪"/>
            </a:pPr>
            <a:r>
              <a:rPr lang="en-CA" sz="2400"/>
              <a:t>This is the PowerPoint I showed a class so they could help me come up with samples for the Powell Street simulation.  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40"/>
              <a:buChar char="▪"/>
            </a:pPr>
            <a:r>
              <a:rPr lang="en-CA" sz="2400"/>
              <a:t>Part 2:</a:t>
            </a:r>
            <a:endParaRPr/>
          </a:p>
          <a:p>
            <a:pPr marL="457200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40"/>
              <a:buChar char="▪"/>
            </a:pPr>
            <a:r>
              <a:rPr lang="en-CA" sz="2400"/>
              <a:t>This next part show samples of what they came up with in the simulations. 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endParaRPr/>
          </a:p>
        </p:txBody>
      </p:sp>
      <p:pic>
        <p:nvPicPr>
          <p:cNvPr id="165" name="Google Shape;165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71950" y="390900"/>
            <a:ext cx="9537600" cy="555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>
            <a:spLocks noGrp="1"/>
          </p:cNvSpPr>
          <p:nvPr>
            <p:ph type="title"/>
          </p:nvPr>
        </p:nvSpPr>
        <p:spPr>
          <a:xfrm>
            <a:off x="665400" y="528425"/>
            <a:ext cx="10861200" cy="28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60"/>
              <a:buFont typeface="Rockwell"/>
              <a:buNone/>
            </a:pPr>
            <a:r>
              <a:rPr lang="en-CA" sz="4000" b="1" dirty="0"/>
              <a:t>INDIVIDUALLY, EACH OF YOU WILL CREATE A BUSINESS DOWN BELOW WITH A PLACE TO LIVE (AN APARTMENT) UP TOP.</a:t>
            </a:r>
            <a:endParaRPr lang="en-US" sz="4000" b="1"/>
          </a:p>
        </p:txBody>
      </p:sp>
      <p:sp>
        <p:nvSpPr>
          <p:cNvPr id="171" name="Google Shape;171;p11"/>
          <p:cNvSpPr txBox="1">
            <a:spLocks noGrp="1"/>
          </p:cNvSpPr>
          <p:nvPr>
            <p:ph type="body" idx="1"/>
          </p:nvPr>
        </p:nvSpPr>
        <p:spPr>
          <a:xfrm>
            <a:off x="665400" y="3512975"/>
            <a:ext cx="10802259" cy="26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Char char="▪"/>
            </a:pPr>
            <a:r>
              <a:rPr lang="en-CA" sz="2400" dirty="0"/>
              <a:t>Each of you will use </a:t>
            </a:r>
            <a:r>
              <a:rPr lang="en-CA" sz="2400" b="1" dirty="0"/>
              <a:t>2 cards</a:t>
            </a:r>
            <a:r>
              <a:rPr lang="en-CA" sz="2400" dirty="0"/>
              <a:t>.</a:t>
            </a:r>
            <a:endParaRPr lang="en-US" sz="2400"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Char char="▪"/>
            </a:pPr>
            <a:r>
              <a:rPr lang="en-CA" sz="2400" dirty="0"/>
              <a:t>One for the </a:t>
            </a:r>
            <a:r>
              <a:rPr lang="en-CA" sz="2400" b="1" dirty="0"/>
              <a:t>business</a:t>
            </a:r>
            <a:r>
              <a:rPr lang="en-CA" sz="2400" dirty="0"/>
              <a:t> below and one for the </a:t>
            </a:r>
            <a:r>
              <a:rPr lang="en-CA" sz="2400" b="1" dirty="0"/>
              <a:t>residence</a:t>
            </a:r>
            <a:r>
              <a:rPr lang="en-CA" sz="2400" dirty="0"/>
              <a:t> up top.</a:t>
            </a:r>
            <a:endParaRPr sz="2400"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Char char="▪"/>
            </a:pPr>
            <a:r>
              <a:rPr lang="en-CA" sz="2400" dirty="0"/>
              <a:t>Each card will be </a:t>
            </a:r>
            <a:r>
              <a:rPr lang="en-CA" sz="2400" b="1" dirty="0"/>
              <a:t>folded</a:t>
            </a:r>
            <a:r>
              <a:rPr lang="en-CA" sz="2400" dirty="0"/>
              <a:t> so that the </a:t>
            </a:r>
            <a:r>
              <a:rPr lang="en-CA" sz="2400" b="1" dirty="0"/>
              <a:t>outside</a:t>
            </a:r>
            <a:r>
              <a:rPr lang="en-CA" sz="2400" dirty="0"/>
              <a:t> of the card is the </a:t>
            </a:r>
            <a:r>
              <a:rPr lang="en-CA" sz="2400" b="1" dirty="0"/>
              <a:t>outside</a:t>
            </a:r>
            <a:r>
              <a:rPr lang="en-CA" sz="2400" dirty="0"/>
              <a:t> of the building, and the </a:t>
            </a:r>
            <a:r>
              <a:rPr lang="en-CA" sz="2400" b="1" dirty="0"/>
              <a:t>inside</a:t>
            </a:r>
            <a:r>
              <a:rPr lang="en-CA" sz="2400" dirty="0"/>
              <a:t> of the card is the </a:t>
            </a:r>
            <a:r>
              <a:rPr lang="en-CA" sz="2400" b="1" dirty="0"/>
              <a:t>inside</a:t>
            </a:r>
            <a:r>
              <a:rPr lang="en-CA" sz="2400" dirty="0"/>
              <a:t> of the building.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"/>
          <p:cNvSpPr txBox="1">
            <a:spLocks noGrp="1"/>
          </p:cNvSpPr>
          <p:nvPr>
            <p:ph type="title"/>
          </p:nvPr>
        </p:nvSpPr>
        <p:spPr>
          <a:xfrm>
            <a:off x="1069848" y="88423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 b="1"/>
              <a:t>A FEW THINGS TO </a:t>
            </a:r>
            <a:r>
              <a:rPr lang="en-CA" b="1">
                <a:solidFill>
                  <a:schemeClr val="dk2"/>
                </a:solidFill>
              </a:rPr>
              <a:t>REMEMBER...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7" name="Google Shape;177;p12"/>
          <p:cNvSpPr txBox="1">
            <a:spLocks noGrp="1"/>
          </p:cNvSpPr>
          <p:nvPr>
            <p:ph type="body" idx="1"/>
          </p:nvPr>
        </p:nvSpPr>
        <p:spPr>
          <a:xfrm>
            <a:off x="1069848" y="2417883"/>
            <a:ext cx="10058400" cy="4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7492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Char char="▪"/>
            </a:pPr>
            <a:r>
              <a:rPr lang="en-CA" sz="2800">
                <a:solidFill>
                  <a:schemeClr val="dk1"/>
                </a:solidFill>
              </a:rPr>
              <a:t>Make the r</a:t>
            </a:r>
            <a:r>
              <a:rPr lang="en-CA" sz="2800" b="1">
                <a:solidFill>
                  <a:schemeClr val="dk1"/>
                </a:solidFill>
              </a:rPr>
              <a:t>ooms</a:t>
            </a:r>
            <a:r>
              <a:rPr lang="en-CA" sz="2800">
                <a:solidFill>
                  <a:schemeClr val="dk1"/>
                </a:solidFill>
              </a:rPr>
              <a:t> </a:t>
            </a:r>
            <a:r>
              <a:rPr lang="en-CA" sz="2800" b="1">
                <a:solidFill>
                  <a:schemeClr val="dk1"/>
                </a:solidFill>
              </a:rPr>
              <a:t>only</a:t>
            </a:r>
            <a:r>
              <a:rPr lang="en-CA" sz="2800">
                <a:solidFill>
                  <a:schemeClr val="dk1"/>
                </a:solidFill>
              </a:rPr>
              <a:t> (no people and no possessions yet).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Char char="▪"/>
            </a:pPr>
            <a:r>
              <a:rPr lang="en-CA" sz="2800">
                <a:solidFill>
                  <a:schemeClr val="dk1"/>
                </a:solidFill>
              </a:rPr>
              <a:t>Make the cards </a:t>
            </a:r>
            <a:r>
              <a:rPr lang="en-CA" sz="2800" b="1">
                <a:solidFill>
                  <a:schemeClr val="dk1"/>
                </a:solidFill>
              </a:rPr>
              <a:t>fit</a:t>
            </a:r>
            <a:r>
              <a:rPr lang="en-CA" sz="2800">
                <a:solidFill>
                  <a:schemeClr val="dk1"/>
                </a:solidFill>
              </a:rPr>
              <a:t>:</a:t>
            </a:r>
            <a:endParaRPr/>
          </a:p>
          <a:p>
            <a:pPr marL="457200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380"/>
              <a:buChar char="▪"/>
            </a:pPr>
            <a:r>
              <a:rPr lang="en-CA" sz="2800">
                <a:solidFill>
                  <a:schemeClr val="dk1"/>
                </a:solidFill>
              </a:rPr>
              <a:t>the </a:t>
            </a:r>
            <a:r>
              <a:rPr lang="en-CA" sz="2800" b="1">
                <a:solidFill>
                  <a:schemeClr val="dk1"/>
                </a:solidFill>
              </a:rPr>
              <a:t>times</a:t>
            </a:r>
            <a:r>
              <a:rPr lang="en-CA" sz="2800">
                <a:solidFill>
                  <a:schemeClr val="dk1"/>
                </a:solidFill>
              </a:rPr>
              <a:t>: 70 years ago, there was electricity, but no computers, etc.</a:t>
            </a:r>
            <a:endParaRPr/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380"/>
              <a:buChar char="▪"/>
            </a:pPr>
            <a:r>
              <a:rPr lang="en-CA" sz="2800">
                <a:solidFill>
                  <a:schemeClr val="dk1"/>
                </a:solidFill>
              </a:rPr>
              <a:t>the </a:t>
            </a:r>
            <a:r>
              <a:rPr lang="en-CA" sz="2800" b="1">
                <a:solidFill>
                  <a:schemeClr val="dk1"/>
                </a:solidFill>
              </a:rPr>
              <a:t>businesses</a:t>
            </a:r>
            <a:r>
              <a:rPr lang="en-CA" sz="2800">
                <a:solidFill>
                  <a:schemeClr val="dk1"/>
                </a:solidFill>
              </a:rPr>
              <a:t>: a counter and shelves for stores, etc.</a:t>
            </a:r>
            <a:endParaRPr/>
          </a:p>
          <a:p>
            <a:pPr marL="182880" lvl="0" indent="-74928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 txBox="1">
            <a:spLocks noGrp="1"/>
          </p:cNvSpPr>
          <p:nvPr>
            <p:ph type="title"/>
          </p:nvPr>
        </p:nvSpPr>
        <p:spPr>
          <a:xfrm>
            <a:off x="438200" y="638425"/>
            <a:ext cx="4833000" cy="52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Rockwell"/>
              <a:buNone/>
            </a:pPr>
            <a:r>
              <a:rPr lang="en-CA" sz="4400" dirty="0">
                <a:solidFill>
                  <a:schemeClr val="dk1"/>
                </a:solidFill>
              </a:rPr>
              <a:t>HERE IS WHAT ONE OF THE PROPERTIES LOOKED LIKE IN 1925 AND IN 2016.</a:t>
            </a:r>
            <a:endParaRPr lang="en-US" sz="4400">
              <a:solidFill>
                <a:schemeClr val="dk1"/>
              </a:solidFill>
            </a:endParaRPr>
          </a:p>
        </p:txBody>
      </p:sp>
      <p:pic>
        <p:nvPicPr>
          <p:cNvPr id="183" name="Google Shape;183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03075" y="1372675"/>
            <a:ext cx="6533400" cy="38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"/>
          <p:cNvSpPr txBox="1">
            <a:spLocks noGrp="1"/>
          </p:cNvSpPr>
          <p:nvPr>
            <p:ph type="title"/>
          </p:nvPr>
        </p:nvSpPr>
        <p:spPr>
          <a:xfrm>
            <a:off x="449925" y="403825"/>
            <a:ext cx="11070956" cy="130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60"/>
              <a:buFont typeface="Rockwell"/>
              <a:buNone/>
            </a:pPr>
            <a:r>
              <a:rPr lang="en-CA" sz="2400"/>
              <a:t>1940S AND 2016 (NOTICE HOW THE NEIGHBOURHOOD HAS CHANGED).</a:t>
            </a:r>
            <a:endParaRPr sz="2800"/>
          </a:p>
        </p:txBody>
      </p:sp>
      <p:pic>
        <p:nvPicPr>
          <p:cNvPr id="189" name="Google Shape;189;p14">
            <a:hlinkClick r:id="rId3"/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635500" y="1581124"/>
            <a:ext cx="9086700" cy="42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4"/>
          <p:cNvSpPr txBox="1"/>
          <p:nvPr/>
        </p:nvSpPr>
        <p:spPr>
          <a:xfrm>
            <a:off x="513794" y="3044520"/>
            <a:ext cx="1921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Click the picture to see the web link.</a:t>
            </a: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→ </a:t>
            </a:r>
            <a:endParaRPr sz="1800" b="0" i="0" u="none" strike="noStrike" cap="non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>
            <a:spLocks noGrp="1"/>
          </p:cNvSpPr>
          <p:nvPr>
            <p:ph type="title"/>
          </p:nvPr>
        </p:nvSpPr>
        <p:spPr>
          <a:xfrm>
            <a:off x="451075" y="638275"/>
            <a:ext cx="5348700" cy="52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60"/>
              <a:buFont typeface="Rockwell"/>
              <a:buNone/>
            </a:pPr>
            <a:r>
              <a:rPr lang="en-CA" sz="4000" dirty="0"/>
              <a:t>HERE ARE SOME MORE PICTURES TO SHOW YOU WHAT VANCOUVER WAS LIKE BACK THEN.</a:t>
            </a:r>
            <a:endParaRPr lang="en-US" sz="4000"/>
          </a:p>
        </p:txBody>
      </p:sp>
      <p:pic>
        <p:nvPicPr>
          <p:cNvPr id="196" name="Google Shape;196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799775" y="1179175"/>
            <a:ext cx="5923800" cy="41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endParaRPr/>
          </a:p>
        </p:txBody>
      </p:sp>
      <p:pic>
        <p:nvPicPr>
          <p:cNvPr id="202" name="Google Shape;202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73751" y="484624"/>
            <a:ext cx="7444500" cy="505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endParaRPr/>
          </a:p>
        </p:txBody>
      </p:sp>
      <p:sp>
        <p:nvSpPr>
          <p:cNvPr id="208" name="Google Shape;208;p17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7492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/>
          </a:p>
        </p:txBody>
      </p:sp>
      <p:pic>
        <p:nvPicPr>
          <p:cNvPr id="209" name="Google Shape;20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5975" y="484625"/>
            <a:ext cx="8480050" cy="51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endParaRPr/>
          </a:p>
        </p:txBody>
      </p:sp>
      <p:pic>
        <p:nvPicPr>
          <p:cNvPr id="215" name="Google Shape;215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47691" y="374410"/>
            <a:ext cx="9696600" cy="610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9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>
                <a:solidFill>
                  <a:schemeClr val="dk2"/>
                </a:solidFill>
              </a:rPr>
              <a:t>END.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1" name="Google Shape;221;p19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-CA"/>
              <a:t>Show Property Cards and take questions.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>
                <a:solidFill>
                  <a:schemeClr val="dk2"/>
                </a:solidFill>
              </a:rPr>
              <a:t>PART 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-CA"/>
              <a:t>This is the PowerPoint I showed a class so they could help me come up with samples for the Powell Street simulation. 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 txBox="1">
            <a:spLocks noGrp="1"/>
          </p:cNvSpPr>
          <p:nvPr>
            <p:ph type="title"/>
          </p:nvPr>
        </p:nvSpPr>
        <p:spPr>
          <a:xfrm>
            <a:off x="1005398" y="458857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>
                <a:solidFill>
                  <a:schemeClr val="dk2"/>
                </a:solidFill>
              </a:rPr>
              <a:t>PART 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7" name="Google Shape;227;p20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-CA"/>
              <a:t>This next part show samples of what they came up with in the simulations. 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1"/>
          <p:cNvSpPr txBox="1">
            <a:spLocks noGrp="1"/>
          </p:cNvSpPr>
          <p:nvPr>
            <p:ph type="title"/>
          </p:nvPr>
        </p:nvSpPr>
        <p:spPr>
          <a:xfrm>
            <a:off x="618648" y="381507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 sz="4400" dirty="0"/>
              <a:t>LINDSAY’S POWELL STREET SIMULATION</a:t>
            </a:r>
            <a:endParaRPr lang="en-US" sz="4400" dirty="0"/>
          </a:p>
        </p:txBody>
      </p:sp>
      <p:pic>
        <p:nvPicPr>
          <p:cNvPr id="233" name="Google Shape;233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662675" y="1990700"/>
            <a:ext cx="6718200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"/>
          <p:cNvSpPr txBox="1">
            <a:spLocks noGrp="1"/>
          </p:cNvSpPr>
          <p:nvPr>
            <p:ph type="title"/>
          </p:nvPr>
        </p:nvSpPr>
        <p:spPr>
          <a:xfrm>
            <a:off x="333750" y="394400"/>
            <a:ext cx="10482225" cy="1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 sz="3200" dirty="0"/>
              <a:t>MY SCHOOL: EXAMPLES OF POSSESSIONS, PEOPLE, AND PROPERTY CARD</a:t>
            </a:r>
            <a:endParaRPr lang="en-US" sz="3200"/>
          </a:p>
        </p:txBody>
      </p:sp>
      <p:pic>
        <p:nvPicPr>
          <p:cNvPr id="239" name="Google Shape;239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40700" y="1772600"/>
            <a:ext cx="7110600" cy="399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3"/>
          <p:cNvSpPr txBox="1">
            <a:spLocks noGrp="1"/>
          </p:cNvSpPr>
          <p:nvPr>
            <p:ph type="title"/>
          </p:nvPr>
        </p:nvSpPr>
        <p:spPr>
          <a:xfrm>
            <a:off x="488550" y="368625"/>
            <a:ext cx="11279700" cy="13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 sz="4000" dirty="0"/>
              <a:t>THEY USED THESE TO POPULATE THEIR HOMES AND BUSINESSES.</a:t>
            </a:r>
            <a:endParaRPr lang="en-US" sz="4400" dirty="0"/>
          </a:p>
        </p:txBody>
      </p:sp>
      <p:pic>
        <p:nvPicPr>
          <p:cNvPr id="245" name="Google Shape;245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11750" y="1682325"/>
            <a:ext cx="7168500" cy="402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4"/>
          <p:cNvSpPr txBox="1">
            <a:spLocks noGrp="1"/>
          </p:cNvSpPr>
          <p:nvPr>
            <p:ph type="title"/>
          </p:nvPr>
        </p:nvSpPr>
        <p:spPr>
          <a:xfrm>
            <a:off x="1959299" y="2456925"/>
            <a:ext cx="37500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/>
              <a:t>LINDSAY: </a:t>
            </a:r>
            <a:br>
              <a:rPr lang="en-CA"/>
            </a:br>
            <a:r>
              <a:rPr lang="en-CA"/>
              <a:t>EXTERIOR</a:t>
            </a:r>
            <a:endParaRPr/>
          </a:p>
        </p:txBody>
      </p:sp>
      <p:pic>
        <p:nvPicPr>
          <p:cNvPr id="251" name="Google Shape;251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827175" y="1785150"/>
            <a:ext cx="5846700" cy="328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5"/>
          <p:cNvSpPr txBox="1">
            <a:spLocks noGrp="1"/>
          </p:cNvSpPr>
          <p:nvPr>
            <p:ph type="title"/>
          </p:nvPr>
        </p:nvSpPr>
        <p:spPr>
          <a:xfrm>
            <a:off x="657350" y="2260600"/>
            <a:ext cx="35181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/>
              <a:t>LINDSAY: EXTERIOR</a:t>
            </a:r>
            <a:endParaRPr/>
          </a:p>
        </p:txBody>
      </p:sp>
      <p:pic>
        <p:nvPicPr>
          <p:cNvPr id="257" name="Google Shape;257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78825" y="765250"/>
            <a:ext cx="6894600" cy="45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6"/>
          <p:cNvSpPr txBox="1">
            <a:spLocks noGrp="1"/>
          </p:cNvSpPr>
          <p:nvPr>
            <p:ph type="title"/>
          </p:nvPr>
        </p:nvSpPr>
        <p:spPr>
          <a:xfrm>
            <a:off x="696025" y="2624400"/>
            <a:ext cx="34923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/>
              <a:t>LINDSAY: INTERIOR</a:t>
            </a:r>
            <a:endParaRPr/>
          </a:p>
        </p:txBody>
      </p:sp>
      <p:pic>
        <p:nvPicPr>
          <p:cNvPr id="263" name="Google Shape;263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368800" y="881250"/>
            <a:ext cx="7107600" cy="47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7"/>
          <p:cNvSpPr txBox="1">
            <a:spLocks noGrp="1"/>
          </p:cNvSpPr>
          <p:nvPr>
            <p:ph type="title"/>
          </p:nvPr>
        </p:nvSpPr>
        <p:spPr>
          <a:xfrm>
            <a:off x="507750" y="407275"/>
            <a:ext cx="10090432" cy="12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 sz="4000" dirty="0"/>
              <a:t>LINDSAY: SAMPLES TAKEN OFF THE BULLETIN BOARD</a:t>
            </a:r>
            <a:endParaRPr lang="en-US" sz="4000"/>
          </a:p>
        </p:txBody>
      </p:sp>
      <p:pic>
        <p:nvPicPr>
          <p:cNvPr id="269" name="Google Shape;269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18450" y="1682575"/>
            <a:ext cx="6155100" cy="409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8"/>
          <p:cNvSpPr txBox="1">
            <a:spLocks noGrp="1"/>
          </p:cNvSpPr>
          <p:nvPr>
            <p:ph type="title"/>
          </p:nvPr>
        </p:nvSpPr>
        <p:spPr>
          <a:xfrm>
            <a:off x="452875" y="368625"/>
            <a:ext cx="10828394" cy="11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 sz="2800" dirty="0"/>
              <a:t>THE STUDENTS DID AN INCREDIBLE JOB INCLUDING DETAIL AND REALISM.</a:t>
            </a:r>
            <a:endParaRPr lang="en-US" sz="2800"/>
          </a:p>
        </p:txBody>
      </p:sp>
      <p:pic>
        <p:nvPicPr>
          <p:cNvPr id="275" name="Google Shape;275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35900" y="1721225"/>
            <a:ext cx="7120200" cy="399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9"/>
          <p:cNvSpPr txBox="1">
            <a:spLocks noGrp="1"/>
          </p:cNvSpPr>
          <p:nvPr>
            <p:ph type="title"/>
          </p:nvPr>
        </p:nvSpPr>
        <p:spPr>
          <a:xfrm>
            <a:off x="1069850" y="857426"/>
            <a:ext cx="10058400" cy="29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 sz="4800" dirty="0"/>
              <a:t>PEARL HARBOUR AND BEGINNING OF INCARCERATION AND FORCED REMOVAL</a:t>
            </a:r>
            <a:endParaRPr lang="en-US" sz="4800"/>
          </a:p>
        </p:txBody>
      </p:sp>
      <p:sp>
        <p:nvSpPr>
          <p:cNvPr id="281" name="Google Shape;281;p29"/>
          <p:cNvSpPr txBox="1">
            <a:spLocks noGrp="1"/>
          </p:cNvSpPr>
          <p:nvPr>
            <p:ph type="body" idx="1"/>
          </p:nvPr>
        </p:nvSpPr>
        <p:spPr>
          <a:xfrm>
            <a:off x="1069850" y="4227700"/>
            <a:ext cx="100584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en-CA"/>
              <a:t>“People” were moved to camps on  a separate bulletin board.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en-CA"/>
              <a:t>Materials slowly disappeared from Powell Street bulletin board.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Rockwell"/>
              <a:buNone/>
            </a:pPr>
            <a:r>
              <a:rPr lang="en-CA">
                <a:solidFill>
                  <a:schemeClr val="dk1"/>
                </a:solidFill>
              </a:rPr>
              <a:t>NEW </a:t>
            </a:r>
            <a:r>
              <a:rPr lang="en-CA">
                <a:solidFill>
                  <a:schemeClr val="dk2"/>
                </a:solidFill>
              </a:rPr>
              <a:t>PROJECT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1" name="Google Shape;121;p3"/>
          <p:cNvSpPr txBox="1"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7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0"/>
          <p:cNvSpPr txBox="1">
            <a:spLocks noGrp="1"/>
          </p:cNvSpPr>
          <p:nvPr>
            <p:ph type="title"/>
          </p:nvPr>
        </p:nvSpPr>
        <p:spPr>
          <a:xfrm>
            <a:off x="1066800" y="483600"/>
            <a:ext cx="10058400" cy="11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 sz="4400"/>
              <a:t>LINDSAY: INTERNMENT CAMP</a:t>
            </a:r>
            <a:endParaRPr sz="4400"/>
          </a:p>
        </p:txBody>
      </p:sp>
      <p:pic>
        <p:nvPicPr>
          <p:cNvPr id="287" name="Google Shape;287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94000" y="1543050"/>
            <a:ext cx="7404000" cy="415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1"/>
          <p:cNvSpPr txBox="1">
            <a:spLocks noGrp="1"/>
          </p:cNvSpPr>
          <p:nvPr>
            <p:ph type="title"/>
          </p:nvPr>
        </p:nvSpPr>
        <p:spPr>
          <a:xfrm>
            <a:off x="1066800" y="357500"/>
            <a:ext cx="10058400" cy="16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60"/>
              <a:buFont typeface="Rockwell"/>
              <a:buNone/>
            </a:pPr>
            <a:r>
              <a:rPr lang="en-CA" sz="2800" dirty="0"/>
              <a:t>LINDSAY REPORTS THAT THEY STUDENTS WERE REALLY UPSET WHEN THEIR AVATARS WERE MOVED WITHOUT PERMISSION.</a:t>
            </a:r>
            <a:endParaRPr lang="en-US" sz="3200"/>
          </a:p>
        </p:txBody>
      </p:sp>
      <p:pic>
        <p:nvPicPr>
          <p:cNvPr id="293" name="Google Shape;293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36900" y="2002775"/>
            <a:ext cx="6718200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2"/>
          <p:cNvSpPr txBox="1">
            <a:spLocks noGrp="1"/>
          </p:cNvSpPr>
          <p:nvPr>
            <p:ph type="title"/>
          </p:nvPr>
        </p:nvSpPr>
        <p:spPr>
          <a:xfrm>
            <a:off x="1069850" y="484625"/>
            <a:ext cx="10058400" cy="9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 sz="4400" dirty="0"/>
              <a:t>INSIDE SHACK</a:t>
            </a:r>
            <a:endParaRPr lang="en-US" sz="4400"/>
          </a:p>
        </p:txBody>
      </p:sp>
      <p:pic>
        <p:nvPicPr>
          <p:cNvPr id="299" name="Google Shape;299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65150" y="1411625"/>
            <a:ext cx="7661700" cy="430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3"/>
          <p:cNvSpPr txBox="1">
            <a:spLocks noGrp="1"/>
          </p:cNvSpPr>
          <p:nvPr>
            <p:ph type="title"/>
          </p:nvPr>
        </p:nvSpPr>
        <p:spPr>
          <a:xfrm>
            <a:off x="837800" y="974500"/>
            <a:ext cx="5637925" cy="45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860"/>
            </a:pPr>
            <a:r>
              <a:rPr lang="en-CA" sz="2400" dirty="0"/>
              <a:t>LINDSAY: PEOPLE REMOVED AND POSSESSIONS START TO DISAPPEAR AS THEY ARE SOLD TO PAY FOR INCARCERATION.  LINDSAY REPORTS THAT THE STUDENTS WERE EVEN MORE UPSET BY THIS.</a:t>
            </a:r>
            <a:endParaRPr lang="en-US" sz="2400"/>
          </a:p>
        </p:txBody>
      </p:sp>
      <p:pic>
        <p:nvPicPr>
          <p:cNvPr id="305" name="Google Shape;305;p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387812" y="1847607"/>
            <a:ext cx="5204700" cy="292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4"/>
          <p:cNvSpPr txBox="1">
            <a:spLocks noGrp="1"/>
          </p:cNvSpPr>
          <p:nvPr>
            <p:ph type="title"/>
          </p:nvPr>
        </p:nvSpPr>
        <p:spPr>
          <a:xfrm>
            <a:off x="905175" y="651300"/>
            <a:ext cx="5955600" cy="25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60"/>
              <a:buFont typeface="Rockwell"/>
              <a:buNone/>
            </a:pPr>
            <a:r>
              <a:rPr lang="en-CA" sz="4860" b="1"/>
              <a:t>EPILOGUE ABOUT </a:t>
            </a:r>
            <a:br>
              <a:rPr lang="en-CA" sz="4860" b="1"/>
            </a:br>
            <a:r>
              <a:rPr lang="en-CA" sz="4860" b="1">
                <a:solidFill>
                  <a:schemeClr val="dk2"/>
                </a:solidFill>
              </a:rPr>
              <a:t>HEARTS-ON</a:t>
            </a:r>
            <a:br>
              <a:rPr lang="en-CA" sz="4860" b="1"/>
            </a:br>
            <a:r>
              <a:rPr lang="en-CA" sz="4860" b="1"/>
              <a:t>LEARNING:</a:t>
            </a:r>
            <a:endParaRPr sz="4860"/>
          </a:p>
        </p:txBody>
      </p:sp>
      <p:sp>
        <p:nvSpPr>
          <p:cNvPr id="312" name="Google Shape;312;p34"/>
          <p:cNvSpPr txBox="1">
            <a:spLocks noGrp="1"/>
          </p:cNvSpPr>
          <p:nvPr>
            <p:ph type="body" idx="1"/>
          </p:nvPr>
        </p:nvSpPr>
        <p:spPr>
          <a:xfrm>
            <a:off x="677325" y="3281050"/>
            <a:ext cx="6411300" cy="14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en-CA"/>
              <a:t>Showing how attached she was to her learning, this student talked her parents into taking a picture of her, in front of </a:t>
            </a:r>
            <a:r>
              <a:rPr lang="en-CA" u="sng"/>
              <a:t>her</a:t>
            </a:r>
            <a:r>
              <a:rPr lang="en-CA"/>
              <a:t> building (the one she learned about in class). </a:t>
            </a:r>
            <a:endParaRPr/>
          </a:p>
        </p:txBody>
      </p:sp>
      <p:pic>
        <p:nvPicPr>
          <p:cNvPr id="313" name="Google Shape;31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8225" y="876474"/>
            <a:ext cx="3876400" cy="516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>
            <a:spLocks noGrp="1"/>
          </p:cNvSpPr>
          <p:nvPr>
            <p:ph type="title"/>
          </p:nvPr>
        </p:nvSpPr>
        <p:spPr>
          <a:xfrm>
            <a:off x="1066800" y="639325"/>
            <a:ext cx="100584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959"/>
              <a:buFont typeface="Rockwell"/>
              <a:buNone/>
            </a:pPr>
            <a:r>
              <a:rPr lang="en-CA" sz="3959"/>
              <a:t>I NEED YOU TO HELP ME WITH A </a:t>
            </a:r>
            <a:br>
              <a:rPr lang="en-CA" sz="3959"/>
            </a:br>
            <a:r>
              <a:rPr lang="en-CA" sz="3959">
                <a:solidFill>
                  <a:schemeClr val="dk2"/>
                </a:solidFill>
              </a:rPr>
              <a:t>SPECIAL PROJECT.</a:t>
            </a:r>
            <a:endParaRPr sz="4860">
              <a:solidFill>
                <a:schemeClr val="dk2"/>
              </a:solidFill>
            </a:endParaRPr>
          </a:p>
        </p:txBody>
      </p:sp>
      <p:sp>
        <p:nvSpPr>
          <p:cNvPr id="127" name="Google Shape;127;p4"/>
          <p:cNvSpPr txBox="1">
            <a:spLocks noGrp="1"/>
          </p:cNvSpPr>
          <p:nvPr>
            <p:ph type="body" idx="1"/>
          </p:nvPr>
        </p:nvSpPr>
        <p:spPr>
          <a:xfrm>
            <a:off x="1069850" y="2624150"/>
            <a:ext cx="10058400" cy="23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7492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720"/>
              <a:buChar char="▪"/>
            </a:pPr>
            <a:r>
              <a:rPr lang="en-CA" sz="3200">
                <a:solidFill>
                  <a:schemeClr val="dk1"/>
                </a:solidFill>
              </a:rPr>
              <a:t>This work will be seen by teachers, students, and universities across Canada</a:t>
            </a:r>
            <a:r>
              <a:rPr lang="en-CA" sz="3200"/>
              <a:t>!</a:t>
            </a:r>
            <a:endParaRPr/>
          </a:p>
          <a:p>
            <a:pPr marL="182880" lvl="0" indent="-74928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069850" y="549072"/>
            <a:ext cx="10058400" cy="22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 sz="4400" dirty="0"/>
              <a:t>YOUR JOB IS TO RECREATE </a:t>
            </a:r>
            <a:br>
              <a:rPr lang="en-CA" sz="4400" dirty="0"/>
            </a:br>
            <a:r>
              <a:rPr lang="en-CA" sz="4400" dirty="0"/>
              <a:t>AN IMMIGRANT NEIGHBOURHOOD.</a:t>
            </a:r>
            <a:endParaRPr lang="en-US" sz="4400"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1303250" y="3332500"/>
            <a:ext cx="9591600" cy="21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20"/>
              <a:buChar char="▪"/>
            </a:pPr>
            <a:r>
              <a:rPr lang="en-CA" sz="2800" dirty="0"/>
              <a:t>You will be making bulletin boards </a:t>
            </a:r>
            <a:br>
              <a:rPr lang="en-CA" sz="2800" dirty="0"/>
            </a:br>
            <a:r>
              <a:rPr lang="en-CA" sz="2800" dirty="0"/>
              <a:t>of an interactive </a:t>
            </a:r>
            <a:r>
              <a:rPr lang="en-CA" sz="2800" b="1" dirty="0"/>
              <a:t>virtual map</a:t>
            </a:r>
            <a:r>
              <a:rPr lang="en-CA" sz="2800" dirty="0"/>
              <a:t> of 1940s Powell Street in Vancouver.</a:t>
            </a:r>
            <a:endParaRPr lang="en-US" sz="2800" dirty="0"/>
          </a:p>
          <a:p>
            <a:pPr marL="182880" lvl="0" indent="-7429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endParaRPr/>
          </a:p>
        </p:txBody>
      </p:sp>
      <p:sp>
        <p:nvSpPr>
          <p:cNvPr id="139" name="Google Shape;139;p6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9778125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Char char="▪"/>
            </a:pPr>
            <a:r>
              <a:rPr lang="en-CA" sz="3600" dirty="0"/>
              <a:t>Each of you will "adopt“ a Japanese Canadian family, recreate their business and home, and place that property on the bulletin board map in our classroom.</a:t>
            </a:r>
            <a:endParaRPr lang="en-US" sz="3600" dirty="0"/>
          </a:p>
          <a:p>
            <a:pPr marL="182880" lvl="0" indent="-7429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endParaRPr/>
          </a:p>
        </p:txBody>
      </p:sp>
      <p:pic>
        <p:nvPicPr>
          <p:cNvPr id="145" name="Google Shape;145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42859" y="484635"/>
            <a:ext cx="6306300" cy="600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>
            <a:spLocks noGrp="1"/>
          </p:cNvSpPr>
          <p:nvPr>
            <p:ph type="title"/>
          </p:nvPr>
        </p:nvSpPr>
        <p:spPr>
          <a:xfrm>
            <a:off x="463975" y="625650"/>
            <a:ext cx="6555341" cy="56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860"/>
            </a:pPr>
            <a:r>
              <a:rPr lang="en-CA" sz="3600" dirty="0"/>
              <a:t>YOU, GRADE 4 AND 5S, WILL BE MAKING A DISPLAY OF AN IMMIGRANT, CITY COMMUNITY 70 YEARS AGO.</a:t>
            </a:r>
            <a:endParaRPr lang="en-US" sz="3600"/>
          </a:p>
        </p:txBody>
      </p:sp>
      <p:pic>
        <p:nvPicPr>
          <p:cNvPr id="151" name="Google Shape;151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39292" y="844825"/>
            <a:ext cx="4159800" cy="40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8"/>
          <p:cNvSpPr txBox="1"/>
          <p:nvPr/>
        </p:nvSpPr>
        <p:spPr>
          <a:xfrm>
            <a:off x="8132974" y="5021296"/>
            <a:ext cx="33600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It does not look like much now…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CA" sz="4400" dirty="0"/>
              <a:t>YOU WILL BE GIVEN A </a:t>
            </a:r>
            <a:r>
              <a:rPr lang="en-CA" sz="4400" dirty="0">
                <a:solidFill>
                  <a:schemeClr val="dk2"/>
                </a:solidFill>
              </a:rPr>
              <a:t>PROPERTY CARD.</a:t>
            </a:r>
            <a:endParaRPr lang="en-US" sz="4400">
              <a:solidFill>
                <a:schemeClr val="dk2"/>
              </a:solidFill>
            </a:endParaRPr>
          </a:p>
        </p:txBody>
      </p:sp>
      <p:sp>
        <p:nvSpPr>
          <p:cNvPr id="158" name="Google Shape;158;p9"/>
          <p:cNvSpPr txBox="1">
            <a:spLocks noGrp="1"/>
          </p:cNvSpPr>
          <p:nvPr>
            <p:ph type="body" idx="1"/>
          </p:nvPr>
        </p:nvSpPr>
        <p:spPr>
          <a:xfrm>
            <a:off x="1132525" y="2093975"/>
            <a:ext cx="5814300" cy="3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80"/>
              <a:buChar char="▪"/>
            </a:pPr>
            <a:r>
              <a:rPr lang="en-CA" sz="2800" u="sng">
                <a:solidFill>
                  <a:schemeClr val="dk1"/>
                </a:solidFill>
              </a:rPr>
              <a:t>It will include: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Char char="▪"/>
            </a:pPr>
            <a:r>
              <a:rPr lang="en-CA" sz="2800">
                <a:solidFill>
                  <a:schemeClr val="dk1"/>
                </a:solidFill>
              </a:rPr>
              <a:t>a picture of your property.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Char char="▪"/>
            </a:pPr>
            <a:r>
              <a:rPr lang="en-CA" sz="2800">
                <a:solidFill>
                  <a:schemeClr val="dk1"/>
                </a:solidFill>
              </a:rPr>
              <a:t>the address (so you will know where to put it on the map).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Char char="▪"/>
            </a:pPr>
            <a:r>
              <a:rPr lang="en-CA" sz="2800">
                <a:solidFill>
                  <a:schemeClr val="dk1"/>
                </a:solidFill>
              </a:rPr>
              <a:t>the name of the family who owned it.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Char char="▪"/>
            </a:pPr>
            <a:r>
              <a:rPr lang="en-CA" sz="2800">
                <a:solidFill>
                  <a:schemeClr val="dk1"/>
                </a:solidFill>
              </a:rPr>
              <a:t>the kind of business it was.</a:t>
            </a:r>
            <a:endParaRPr/>
          </a:p>
          <a:p>
            <a:pPr marL="182880" lvl="0" indent="-74928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59" name="Google Shape;159;p9" descr="A sign on the side of a building&#10;&#10;Description automatically generated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7624292" y="1499449"/>
            <a:ext cx="3880319" cy="4519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ANDSCAPES 3">
  <a:themeElements>
    <a:clrScheme name="Custom 5">
      <a:dk1>
        <a:srgbClr val="303030"/>
      </a:dk1>
      <a:lt1>
        <a:srgbClr val="FFFFFF"/>
      </a:lt1>
      <a:dk2>
        <a:srgbClr val="DC4440"/>
      </a:dk2>
      <a:lt2>
        <a:srgbClr val="7B9EAF"/>
      </a:lt2>
      <a:accent1>
        <a:srgbClr val="7B9EAF"/>
      </a:accent1>
      <a:accent2>
        <a:srgbClr val="497083"/>
      </a:accent2>
      <a:accent3>
        <a:srgbClr val="E5E5E5"/>
      </a:accent3>
      <a:accent4>
        <a:srgbClr val="282828"/>
      </a:accent4>
      <a:accent5>
        <a:srgbClr val="604878"/>
      </a:accent5>
      <a:accent6>
        <a:srgbClr val="C19859"/>
      </a:accent6>
      <a:hlink>
        <a:srgbClr val="303030"/>
      </a:hlink>
      <a:folHlink>
        <a:srgbClr val="30303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34</Slides>
  <Notes>34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LANDSCAPES 3</vt:lpstr>
      <vt:lpstr>POWELL STREET SIMULATION OVERVIEW</vt:lpstr>
      <vt:lpstr>PART 1</vt:lpstr>
      <vt:lpstr>NEW PROJECT</vt:lpstr>
      <vt:lpstr>I NEED YOU TO HELP ME WITH A  SPECIAL PROJECT.</vt:lpstr>
      <vt:lpstr>YOUR JOB IS TO RECREATE  AN IMMIGRANT NEIGHBOURHOOD.</vt:lpstr>
      <vt:lpstr>PowerPoint Presentation</vt:lpstr>
      <vt:lpstr>PowerPoint Presentation</vt:lpstr>
      <vt:lpstr>YOU, GRADE 4 AND 5S, WILL BE MAKING A DISPLAY OF AN IMMIGRANT, CITY COMMUNITY 70 YEARS AGO.</vt:lpstr>
      <vt:lpstr>YOU WILL BE GIVEN A PROPERTY CARD.</vt:lpstr>
      <vt:lpstr>PowerPoint Presentation</vt:lpstr>
      <vt:lpstr>INDIVIDUALLY, EACH OF YOU WILL CREATE A BUSINESS DOWN BELOW WITH A PLACE TO LIVE (AN APARTMENT) UP TOP.</vt:lpstr>
      <vt:lpstr>A FEW THINGS TO REMEMBER...</vt:lpstr>
      <vt:lpstr>HERE IS WHAT ONE OF THE PROPERTIES LOOKED LIKE IN 1925 AND IN 2016.</vt:lpstr>
      <vt:lpstr>1940S AND 2016 (NOTICE HOW THE NEIGHBOURHOOD HAS CHANGED).</vt:lpstr>
      <vt:lpstr>HERE ARE SOME MORE PICTURES TO SHOW YOU WHAT VANCOUVER WAS LIKE BACK THEN.</vt:lpstr>
      <vt:lpstr>PowerPoint Presentation</vt:lpstr>
      <vt:lpstr>PowerPoint Presentation</vt:lpstr>
      <vt:lpstr>PowerPoint Presentation</vt:lpstr>
      <vt:lpstr>END.</vt:lpstr>
      <vt:lpstr>PART 2</vt:lpstr>
      <vt:lpstr>LINDSAY’S POWELL STREET SIMULATION</vt:lpstr>
      <vt:lpstr>MY SCHOOL: EXAMPLES OF POSSESSIONS, PEOPLE, AND PROPERTY CARD</vt:lpstr>
      <vt:lpstr>THEY USED THESE TO POPULATE THEIR HOMES AND BUSINESSES.</vt:lpstr>
      <vt:lpstr>LINDSAY:  EXTERIOR</vt:lpstr>
      <vt:lpstr>LINDSAY: EXTERIOR</vt:lpstr>
      <vt:lpstr>LINDSAY: INTERIOR</vt:lpstr>
      <vt:lpstr>LINDSAY: SAMPLES TAKEN OFF THE BULLETIN BOARD</vt:lpstr>
      <vt:lpstr>THE STUDENTS DID AN INCREDIBLE JOB INCLUDING DETAIL AND REALISM.</vt:lpstr>
      <vt:lpstr>PEARL HARBOUR AND BEGINNING OF INCARCERATION AND FORCED REMOVAL</vt:lpstr>
      <vt:lpstr>LINDSAY: INTERNMENT CAMP</vt:lpstr>
      <vt:lpstr>LINDSAY REPORTS THAT THEY STUDENTS WERE REALLY UPSET WHEN THEIR AVATARS WERE MOVED WITHOUT PERMISSION.</vt:lpstr>
      <vt:lpstr>INSIDE SHACK</vt:lpstr>
      <vt:lpstr>LINDSAY: PEOPLE REMOVED AND POSSESSIONS START TO DISAPPEAR AS THEY ARE SOLD TO PAY FOR INCARCERATION.  LINDSAY REPORTS THAT THE STUDENTS WERE EVEN MORE UPSET BY THIS.</vt:lpstr>
      <vt:lpstr>EPILOGUE ABOUT  HEARTS-ON LEARNING: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POWELL STREET SIMULATION OVERVIEW</dc:title>
  <dc:creator>Greg Miyanaga</dc:creator>
  <cp:revision>60</cp:revision>
  <dcterms:created xsi:type="dcterms:W3CDTF">2016-04-14T00:56:45Z</dcterms:created>
  <dcterms:modified xsi:type="dcterms:W3CDTF">2020-08-26T22:32:06Z</dcterms:modified>
</cp:coreProperties>
</file>