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jvv30EKkJErzkxkAaiwolObywL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1" name="Google Shape;21;p3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3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37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" name="Google Shape;28;p37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Google Shape;29;p3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30;p3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7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7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33" name="Google Shape;33;p3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7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38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8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40" name="Google Shape;40;p38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8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2" name="Google Shape;42;p38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3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Google Shape;44;p3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8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9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49" name="Google Shape;49;p39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/>
        </p:txBody>
      </p:sp>
      <p:sp>
        <p:nvSpPr>
          <p:cNvPr id="50" name="Google Shape;50;p3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5" name="Google Shape;55;p40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6" name="Google Shape;56;p40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b="1" sz="20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b="1" sz="1600"/>
            </a:lvl9pPr>
          </a:lstStyle>
          <a:p/>
        </p:txBody>
      </p:sp>
      <p:sp>
        <p:nvSpPr>
          <p:cNvPr id="57" name="Google Shape;57;p40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8" name="Google Shape;58;p4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1" name="Google Shape;61;p40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41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43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/>
        </p:txBody>
      </p:sp>
      <p:sp>
        <p:nvSpPr>
          <p:cNvPr id="75" name="Google Shape;75;p43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6" name="Google Shape;76;p4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" name="Google Shape;78;p4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4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4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44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4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F8D8D7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6" name="Google Shape;86;p44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87" name="Google Shape;87;p4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8" name="Google Shape;88;p4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4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4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44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b="0" i="0" sz="54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grpSp>
        <p:nvGrpSpPr>
          <p:cNvPr id="14" name="Google Shape;14;p35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3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2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3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5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REDRESS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3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idx="1" type="body"/>
          </p:nvPr>
        </p:nvSpPr>
        <p:spPr>
          <a:xfrm>
            <a:off x="879600" y="4618450"/>
            <a:ext cx="103068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800"/>
              <a:t>22,000 men, women and children were sent to </a:t>
            </a:r>
            <a:r>
              <a:rPr b="1" lang="en-CA" sz="2800"/>
              <a:t>internment camps</a:t>
            </a:r>
            <a:r>
              <a:rPr lang="en-CA" sz="2800"/>
              <a:t> because they were Japanese Canadians</a:t>
            </a:r>
            <a:endParaRPr sz="2800"/>
          </a:p>
        </p:txBody>
      </p:sp>
      <p:pic>
        <p:nvPicPr>
          <p:cNvPr id="161" name="Google Shape;1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370300"/>
            <a:ext cx="609600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/>
          <p:cNvPicPr preferRelativeResize="0"/>
          <p:nvPr/>
        </p:nvPicPr>
        <p:blipFill rotWithShape="1">
          <a:blip r:embed="rId3">
            <a:alphaModFix/>
          </a:blip>
          <a:srcRect b="58780" l="13533" r="13585" t="16016"/>
          <a:stretch/>
        </p:blipFill>
        <p:spPr>
          <a:xfrm>
            <a:off x="649463" y="283850"/>
            <a:ext cx="10893074" cy="629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525" y="289475"/>
            <a:ext cx="5646948" cy="627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4913" y="285225"/>
            <a:ext cx="7822175" cy="62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413" y="285462"/>
            <a:ext cx="8771171" cy="628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688" y="275338"/>
            <a:ext cx="9030626" cy="63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99" y="446974"/>
            <a:ext cx="10689606" cy="52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913" y="281513"/>
            <a:ext cx="7686175" cy="6294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425" y="1167225"/>
            <a:ext cx="5924751" cy="452355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2" name="Google Shape;202;p21"/>
          <p:cNvSpPr txBox="1"/>
          <p:nvPr>
            <p:ph idx="1" type="body"/>
          </p:nvPr>
        </p:nvSpPr>
        <p:spPr>
          <a:xfrm>
            <a:off x="1011725" y="1579050"/>
            <a:ext cx="3440100" cy="3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4000"/>
              <a:t>Now we have the Canadian Charter of Rights and Freedoms to protect us. </a:t>
            </a:r>
            <a:endParaRPr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425" y="1167225"/>
            <a:ext cx="5924751" cy="4523551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575675" y="1948950"/>
            <a:ext cx="4484100" cy="29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3400"/>
              <a:t>It did not exist during World War II.</a:t>
            </a:r>
            <a:endParaRPr sz="3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3400"/>
              <a:t>If it did, Japanese Canadians may have been protected</a:t>
            </a:r>
            <a:endParaRPr sz="3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1866450" y="2200300"/>
            <a:ext cx="84591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Font typeface="Rockwell"/>
              <a:buNone/>
            </a:pPr>
            <a:r>
              <a:rPr lang="en-CA" sz="5859"/>
              <a:t>The Big </a:t>
            </a:r>
            <a:r>
              <a:rPr lang="en-CA" sz="5859">
                <a:solidFill>
                  <a:schemeClr val="dk2"/>
                </a:solidFill>
              </a:rPr>
              <a:t>Question</a:t>
            </a:r>
            <a:r>
              <a:rPr lang="en-CA" sz="5859"/>
              <a:t> is…</a:t>
            </a:r>
            <a:endParaRPr sz="486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6500" y="334700"/>
            <a:ext cx="7087600" cy="54114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4" name="Google Shape;214;p23"/>
          <p:cNvSpPr/>
          <p:nvPr/>
        </p:nvSpPr>
        <p:spPr>
          <a:xfrm>
            <a:off x="2496175" y="3138450"/>
            <a:ext cx="2801400" cy="58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MOBILITY RIGHTS</a:t>
            </a:r>
            <a:endParaRPr b="1"/>
          </a:p>
        </p:txBody>
      </p:sp>
      <p:sp>
        <p:nvSpPr>
          <p:cNvPr id="215" name="Google Shape;215;p23"/>
          <p:cNvSpPr txBox="1"/>
          <p:nvPr>
            <p:ph idx="1" type="body"/>
          </p:nvPr>
        </p:nvSpPr>
        <p:spPr>
          <a:xfrm>
            <a:off x="430325" y="1033175"/>
            <a:ext cx="42858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Japanese Canadians were not allowed to move freely. They were forced out of their homes and were not allowed to be on the coast of BC.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16" name="Google Shape;216;p23"/>
          <p:cNvSpPr txBox="1"/>
          <p:nvPr>
            <p:ph idx="1" type="body"/>
          </p:nvPr>
        </p:nvSpPr>
        <p:spPr>
          <a:xfrm>
            <a:off x="430325" y="3719550"/>
            <a:ext cx="42858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Even when the war ended, Japanese Canadians were given the choice, move out of BC or move “back” to Japan. Again, Japanese Canadians had to start over with almost nothing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975" y="268700"/>
            <a:ext cx="7114000" cy="543155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" name="Google Shape;222;p24"/>
          <p:cNvSpPr/>
          <p:nvPr/>
        </p:nvSpPr>
        <p:spPr>
          <a:xfrm>
            <a:off x="2535850" y="4023800"/>
            <a:ext cx="2801400" cy="58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LEGAL RIGHTS</a:t>
            </a:r>
            <a:endParaRPr b="1"/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430325" y="478225"/>
            <a:ext cx="4285800" cy="58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Japanese Canadians were not treated fairly by the law.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They had no trial, no lawyers to defend them, and were not thought to be innocent until PROVEN guilty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Their homes, cars, property and business were sold without permission.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The money was used by the government to pay for the Japanese Canadian’s own stay in the prison camps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 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375" y="279275"/>
            <a:ext cx="7132375" cy="54455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9" name="Google Shape;229;p25"/>
          <p:cNvSpPr/>
          <p:nvPr/>
        </p:nvSpPr>
        <p:spPr>
          <a:xfrm>
            <a:off x="4052275" y="3217775"/>
            <a:ext cx="2801400" cy="58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EQUALITY RIGHTS</a:t>
            </a:r>
            <a:endParaRPr b="1"/>
          </a:p>
        </p:txBody>
      </p:sp>
      <p:sp>
        <p:nvSpPr>
          <p:cNvPr id="230" name="Google Shape;230;p25"/>
          <p:cNvSpPr txBox="1"/>
          <p:nvPr>
            <p:ph idx="1" type="body"/>
          </p:nvPr>
        </p:nvSpPr>
        <p:spPr>
          <a:xfrm>
            <a:off x="443975" y="1046850"/>
            <a:ext cx="4285800" cy="4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Japanese Canadians were not treated the same as all Canadians.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They were imprisoned because their families were from Japan.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400"/>
              <a:t>Italian Canadians and German Canadians were not treated the same way either.</a:t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type="title"/>
          </p:nvPr>
        </p:nvSpPr>
        <p:spPr>
          <a:xfrm>
            <a:off x="1383050" y="662250"/>
            <a:ext cx="80820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How did the Canadian Government </a:t>
            </a:r>
            <a:r>
              <a:rPr lang="en-CA">
                <a:solidFill>
                  <a:schemeClr val="dk2"/>
                </a:solidFill>
              </a:rPr>
              <a:t>Apologize</a:t>
            </a:r>
            <a:r>
              <a:rPr lang="en-CA"/>
              <a:t>?</a:t>
            </a:r>
            <a:endParaRPr/>
          </a:p>
        </p:txBody>
      </p:sp>
      <p:sp>
        <p:nvSpPr>
          <p:cNvPr id="236" name="Google Shape;236;p26"/>
          <p:cNvSpPr txBox="1"/>
          <p:nvPr>
            <p:ph idx="1" type="body"/>
          </p:nvPr>
        </p:nvSpPr>
        <p:spPr>
          <a:xfrm>
            <a:off x="1383050" y="2590575"/>
            <a:ext cx="94320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CA" sz="2800"/>
              <a:t>In 1988</a:t>
            </a:r>
            <a:endParaRPr sz="2800"/>
          </a:p>
          <a:p>
            <a:pPr indent="-209550" lvl="0" marL="18288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CA" sz="2800"/>
              <a:t>PM Brian Mulroney, in Parliament and on national TV, apologized to Japanese Canadians for their treatment during WWII.</a:t>
            </a:r>
            <a:endParaRPr sz="2800"/>
          </a:p>
          <a:p>
            <a:pPr indent="-209550" lvl="0" marL="18288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CA" sz="2800"/>
              <a:t>Admitted Canada made a mistake.</a:t>
            </a:r>
            <a:endParaRPr sz="2800"/>
          </a:p>
          <a:p>
            <a:pPr indent="-209550" lvl="0" marL="18288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CA" sz="2800"/>
              <a:t>Promised it would never happen again.</a:t>
            </a:r>
            <a:endParaRPr sz="2800"/>
          </a:p>
          <a:p>
            <a:pPr indent="-209550" lvl="0" marL="182880" rtl="0" algn="l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CA" sz="2800"/>
              <a:t>Awarded each surviving Japanese Canadian $21,000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type="title"/>
          </p:nvPr>
        </p:nvSpPr>
        <p:spPr>
          <a:xfrm>
            <a:off x="1351075" y="1113050"/>
            <a:ext cx="41805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What do </a:t>
            </a:r>
            <a:br>
              <a:rPr lang="en-CA"/>
            </a:br>
            <a:r>
              <a:rPr lang="en-CA"/>
              <a:t>you think…</a:t>
            </a:r>
            <a:endParaRPr/>
          </a:p>
        </p:txBody>
      </p:sp>
      <p:sp>
        <p:nvSpPr>
          <p:cNvPr id="242" name="Google Shape;242;p27"/>
          <p:cNvSpPr txBox="1"/>
          <p:nvPr>
            <p:ph type="title"/>
          </p:nvPr>
        </p:nvSpPr>
        <p:spPr>
          <a:xfrm>
            <a:off x="5531575" y="3328325"/>
            <a:ext cx="59700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… was it the right </a:t>
            </a:r>
            <a:br>
              <a:rPr lang="en-CA"/>
            </a:br>
            <a:r>
              <a:rPr lang="en-CA"/>
              <a:t>kind of apology?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721350" y="1647350"/>
            <a:ext cx="10749300" cy="2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-482600" lvl="0" marL="457200" rtl="0" algn="l">
              <a:spcBef>
                <a:spcPts val="1200"/>
              </a:spcBef>
              <a:spcAft>
                <a:spcPts val="0"/>
              </a:spcAft>
              <a:buSzPts val="4000"/>
              <a:buChar char="▪"/>
            </a:pPr>
            <a:r>
              <a:rPr lang="en-CA" sz="4000"/>
              <a:t>The apology was symbolic.</a:t>
            </a:r>
            <a:endParaRPr sz="4000"/>
          </a:p>
          <a:p>
            <a:pPr indent="-482600" lvl="0" marL="457200" rtl="0" algn="l">
              <a:spcBef>
                <a:spcPts val="1200"/>
              </a:spcBef>
              <a:spcAft>
                <a:spcPts val="0"/>
              </a:spcAft>
              <a:buSzPts val="4000"/>
              <a:buChar char="▪"/>
            </a:pPr>
            <a:r>
              <a:rPr lang="en-CA" sz="4000"/>
              <a:t>Most Japanese Canadians were satisfied.</a:t>
            </a:r>
            <a:endParaRPr sz="40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1253400" y="2632650"/>
            <a:ext cx="96852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Char char="▪"/>
            </a:pPr>
            <a:r>
              <a:rPr lang="en-CA" sz="3200"/>
              <a:t> How do you apologize after you make a mistake?</a:t>
            </a:r>
            <a:endParaRPr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21335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CA" sz="3200"/>
              <a:t>What is the right kind of apology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395925" y="262775"/>
            <a:ext cx="80730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An Appropriate Apology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299725" y="1421700"/>
            <a:ext cx="4124400" cy="43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2080" lvl="0" marL="18288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-CA" sz="2600"/>
              <a:t>It took many years, but</a:t>
            </a:r>
            <a:br>
              <a:rPr lang="en-CA" sz="2600"/>
            </a:br>
            <a:r>
              <a:rPr lang="en-CA" sz="2600"/>
              <a:t>   the Canadian</a:t>
            </a:r>
            <a:br>
              <a:rPr lang="en-CA" sz="2600"/>
            </a:br>
            <a:r>
              <a:rPr lang="en-CA" sz="2600"/>
              <a:t>   Government realized</a:t>
            </a:r>
            <a:br>
              <a:rPr lang="en-CA" sz="2600"/>
            </a:br>
            <a:r>
              <a:rPr lang="en-CA" sz="2600"/>
              <a:t>   they made a mistake</a:t>
            </a:r>
            <a:endParaRPr sz="2600"/>
          </a:p>
          <a:p>
            <a:pPr indent="-1320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-CA" sz="2600"/>
              <a:t>Today, you will learn</a:t>
            </a:r>
            <a:br>
              <a:rPr lang="en-CA" sz="2600"/>
            </a:br>
            <a:r>
              <a:rPr lang="en-CA" sz="2600"/>
              <a:t>   how they made an</a:t>
            </a:r>
            <a:br>
              <a:rPr lang="en-CA" sz="2600"/>
            </a:br>
            <a:r>
              <a:rPr lang="en-CA" sz="2600"/>
              <a:t>   apology to Japanese</a:t>
            </a:r>
            <a:br>
              <a:rPr lang="en-CA" sz="2600"/>
            </a:br>
            <a:r>
              <a:rPr lang="en-CA" sz="2600"/>
              <a:t>   Canadians.</a:t>
            </a:r>
            <a:endParaRPr sz="2600"/>
          </a:p>
          <a:p>
            <a:pPr indent="-1320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-CA" sz="2600"/>
              <a:t>You will decide for</a:t>
            </a:r>
            <a:br>
              <a:rPr lang="en-CA" sz="2600"/>
            </a:br>
            <a:r>
              <a:rPr lang="en-CA" sz="2600"/>
              <a:t>    yourself whether or</a:t>
            </a:r>
            <a:br>
              <a:rPr lang="en-CA" sz="2600"/>
            </a:br>
            <a:r>
              <a:rPr lang="en-CA" sz="2600"/>
              <a:t>    not it was the right</a:t>
            </a:r>
            <a:br>
              <a:rPr lang="en-CA" sz="2600"/>
            </a:br>
            <a:r>
              <a:rPr lang="en-CA" sz="2600"/>
              <a:t>    kind of apology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126" name="Google Shape;12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400" y="1421725"/>
            <a:ext cx="7224076" cy="4383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633025" y="484627"/>
            <a:ext cx="100584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But first, </a:t>
            </a:r>
            <a:r>
              <a:rPr lang="en-CA">
                <a:solidFill>
                  <a:schemeClr val="dk2"/>
                </a:solidFill>
              </a:rPr>
              <a:t>your assignment</a:t>
            </a:r>
            <a:r>
              <a:rPr lang="en-CA"/>
              <a:t>...</a:t>
            </a:r>
            <a:endParaRPr/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633025" y="2015325"/>
            <a:ext cx="10306800" cy="30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I</a:t>
            </a:r>
            <a:r>
              <a:rPr lang="en-CA" sz="2800"/>
              <a:t>n groups you will be given a situation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/>
              <a:t>Your group will decide if an apology is necessary or not, and should be able to explain why or why not.</a:t>
            </a:r>
            <a:endParaRPr sz="2800"/>
          </a:p>
          <a:p>
            <a:pPr indent="-20955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▪"/>
            </a:pPr>
            <a:r>
              <a:rPr lang="en-CA" sz="2800"/>
              <a:t>Your group will then put on a 1 minute skit about how you would effectively deal with this situation and be ready to share it with the whole class.</a:t>
            </a:r>
            <a:r>
              <a:rPr lang="en-CA" sz="2400">
                <a:solidFill>
                  <a:srgbClr val="5853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/>
          <p:nvPr>
            <p:ph type="title"/>
          </p:nvPr>
        </p:nvSpPr>
        <p:spPr>
          <a:xfrm>
            <a:off x="408375" y="1018525"/>
            <a:ext cx="11456400" cy="461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4800"/>
              <a:t>Now, let’s find out how the government apologized to Japanese Canadians.</a:t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Rockwell"/>
              <a:buNone/>
            </a:pPr>
            <a:r>
              <a:rPr lang="en-CA" sz="4800"/>
              <a:t>But first, to review...</a:t>
            </a:r>
            <a:endParaRPr sz="4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>
            <p:ph type="title"/>
          </p:nvPr>
        </p:nvSpPr>
        <p:spPr>
          <a:xfrm>
            <a:off x="1069848" y="98675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Internment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9"/>
          <p:cNvSpPr txBox="1"/>
          <p:nvPr>
            <p:ph idx="1" type="body"/>
          </p:nvPr>
        </p:nvSpPr>
        <p:spPr>
          <a:xfrm>
            <a:off x="945650" y="3019575"/>
            <a:ext cx="10306800" cy="12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800"/>
              <a:t>22,000 men, women and children were sent to </a:t>
            </a:r>
            <a:r>
              <a:rPr b="1" lang="en-CA" sz="2800"/>
              <a:t>internment camps</a:t>
            </a:r>
            <a:r>
              <a:rPr lang="en-CA" sz="2800"/>
              <a:t> because they were Japanese Canadians</a:t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"/>
          <p:cNvSpPr txBox="1"/>
          <p:nvPr>
            <p:ph type="title"/>
          </p:nvPr>
        </p:nvSpPr>
        <p:spPr>
          <a:xfrm>
            <a:off x="1066798" y="78855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Discrimination &amp; Racism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678325" y="2624400"/>
            <a:ext cx="103068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800"/>
              <a:t>In the Fair/Unfair game you learned: you should not be t</a:t>
            </a:r>
            <a:r>
              <a:rPr b="1" lang="en-CA" sz="2800"/>
              <a:t>reated differently</a:t>
            </a:r>
            <a:r>
              <a:rPr lang="en-CA" sz="2800"/>
              <a:t> because of how you look or where you come from. </a:t>
            </a:r>
            <a:endParaRPr sz="28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Racism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12"/>
          <p:cNvSpPr txBox="1"/>
          <p:nvPr>
            <p:ph idx="1" type="body"/>
          </p:nvPr>
        </p:nvSpPr>
        <p:spPr>
          <a:xfrm>
            <a:off x="1069850" y="2093977"/>
            <a:ext cx="10058400" cy="29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4928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CA" sz="2800"/>
              <a:t>Canada vs. Canadians </a:t>
            </a:r>
            <a:endParaRPr sz="2800"/>
          </a:p>
          <a:p>
            <a:pPr indent="-4064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▪"/>
            </a:pPr>
            <a:r>
              <a:rPr lang="en-CA" sz="2800"/>
              <a:t>Most Japanese Canadians who were sent to internment camps were </a:t>
            </a:r>
            <a:r>
              <a:rPr b="1" lang="en-CA" sz="2800"/>
              <a:t>Canadian </a:t>
            </a:r>
            <a:r>
              <a:rPr b="1" lang="en-CA" sz="2800"/>
              <a:t>citizens</a:t>
            </a:r>
            <a:endParaRPr b="1" sz="2800"/>
          </a:p>
          <a:p>
            <a:pPr indent="-4064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▪"/>
            </a:pPr>
            <a:r>
              <a:rPr lang="en-CA" sz="2800"/>
              <a:t>Canadians turned on their </a:t>
            </a:r>
            <a:r>
              <a:rPr b="1" lang="en-CA" sz="2800"/>
              <a:t>own people</a:t>
            </a:r>
            <a:r>
              <a:rPr lang="en-CA" sz="2800"/>
              <a:t> because of racism</a:t>
            </a:r>
            <a:endParaRPr sz="2800"/>
          </a:p>
          <a:p>
            <a:pPr indent="-74928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DSCAPES 3">
  <a:themeElements>
    <a:clrScheme name="Custom 5">
      <a:dk1>
        <a:srgbClr val="303030"/>
      </a:dk1>
      <a:lt1>
        <a:srgbClr val="FFFFFF"/>
      </a:lt1>
      <a:dk2>
        <a:srgbClr val="DC4440"/>
      </a:dk2>
      <a:lt2>
        <a:srgbClr val="7B9EAF"/>
      </a:lt2>
      <a:accent1>
        <a:srgbClr val="7B9EAF"/>
      </a:accent1>
      <a:accent2>
        <a:srgbClr val="497083"/>
      </a:accent2>
      <a:accent3>
        <a:srgbClr val="E5E5E5"/>
      </a:accent3>
      <a:accent4>
        <a:srgbClr val="282828"/>
      </a:accent4>
      <a:accent5>
        <a:srgbClr val="604878"/>
      </a:accent5>
      <a:accent6>
        <a:srgbClr val="C19859"/>
      </a:accent6>
      <a:hlink>
        <a:srgbClr val="303030"/>
      </a:hlink>
      <a:folHlink>
        <a:srgbClr val="3030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2016-04-14T00:56:45Z</dcterms:created>
  <dc:creator>Greg Miyanaga</dc:creator>
</cp:coreProperties>
</file>