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ifZZZZcEsfC+CQnUCyH7GTSfUG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6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21" name="Google Shape;21;p36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6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6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5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5"/>
          <p:cNvSpPr txBox="1"/>
          <p:nvPr>
            <p:ph idx="1" type="body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95" name="Google Shape;95;p45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5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5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6"/>
          <p:cNvSpPr txBox="1"/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6"/>
          <p:cNvSpPr txBox="1"/>
          <p:nvPr>
            <p:ph idx="1" type="body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101" name="Google Shape;101;p46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6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6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7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6200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" name="Google Shape;26;p3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175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" name="Google Shape;27;p37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8" name="Google Shape;28;p37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9" name="Google Shape;29;p37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0" name="Google Shape;30;p37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37"/>
          <p:cNvSpPr txBox="1"/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1" type="subTitle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8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4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/>
        </p:txBody>
      </p:sp>
      <p:sp>
        <p:nvSpPr>
          <p:cNvPr id="33" name="Google Shape;33;p37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7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2" type="sldNum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" name="Google Shape;38;p38"/>
          <p:cNvSpPr txBox="1"/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b="0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8"/>
          <p:cNvSpPr txBox="1"/>
          <p:nvPr>
            <p:ph idx="1" type="body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C8C8C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C8C8C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9pPr>
          </a:lstStyle>
          <a:p/>
        </p:txBody>
      </p:sp>
      <p:sp>
        <p:nvSpPr>
          <p:cNvPr id="40" name="Google Shape;40;p38"/>
          <p:cNvSpPr txBox="1"/>
          <p:nvPr>
            <p:ph idx="10" type="dt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8"/>
          <p:cNvSpPr txBox="1"/>
          <p:nvPr>
            <p:ph idx="11" type="ftr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2" name="Google Shape;42;p38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43" name="Google Shape;43;p3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4" name="Google Shape;44;p38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38"/>
          <p:cNvSpPr txBox="1"/>
          <p:nvPr>
            <p:ph idx="12" type="sldNum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9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1" type="body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 sz="1800"/>
            </a:lvl9pPr>
          </a:lstStyle>
          <a:p/>
        </p:txBody>
      </p:sp>
      <p:sp>
        <p:nvSpPr>
          <p:cNvPr id="49" name="Google Shape;49;p39"/>
          <p:cNvSpPr txBox="1"/>
          <p:nvPr>
            <p:ph idx="2" type="body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 sz="1800"/>
            </a:lvl9pPr>
          </a:lstStyle>
          <a:p/>
        </p:txBody>
      </p:sp>
      <p:sp>
        <p:nvSpPr>
          <p:cNvPr id="50" name="Google Shape;50;p39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9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9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"/>
          <p:cNvSpPr txBox="1"/>
          <p:nvPr>
            <p:ph idx="1" type="body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54798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5" name="Google Shape;55;p40"/>
          <p:cNvSpPr txBox="1"/>
          <p:nvPr>
            <p:ph idx="2" type="body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6" name="Google Shape;56;p40"/>
          <p:cNvSpPr txBox="1"/>
          <p:nvPr>
            <p:ph idx="3" type="body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54798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7" name="Google Shape;57;p40"/>
          <p:cNvSpPr txBox="1"/>
          <p:nvPr>
            <p:ph idx="4" type="body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8" name="Google Shape;58;p40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0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61" name="Google Shape;61;p40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1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1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1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66" name="Google Shape;66;p41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2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2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3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3" name="Google Shape;73;p43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3"/>
          <p:cNvSpPr txBox="1"/>
          <p:nvPr>
            <p:ph idx="1" type="body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365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6pPr>
            <a:lvl7pPr indent="-3365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7pPr>
            <a:lvl8pPr indent="-3365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8pPr>
            <a:lvl9pPr indent="-33655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Char char="▪"/>
              <a:defRPr sz="2000"/>
            </a:lvl9pPr>
          </a:lstStyle>
          <a:p/>
        </p:txBody>
      </p:sp>
      <p:sp>
        <p:nvSpPr>
          <p:cNvPr id="75" name="Google Shape;75;p43"/>
          <p:cNvSpPr txBox="1"/>
          <p:nvPr>
            <p:ph idx="2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54798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76" name="Google Shape;76;p43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8" name="Google Shape;78;p43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9" name="Google Shape;79;p43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0" name="Google Shape;80;p43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43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4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4" name="Google Shape;84;p44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4"/>
          <p:cNvSpPr/>
          <p:nvPr>
            <p:ph idx="2" type="pic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F8D8D7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798B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23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54798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6" name="Google Shape;86;p44"/>
          <p:cNvSpPr txBox="1"/>
          <p:nvPr>
            <p:ph idx="1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54798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87" name="Google Shape;87;p44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8" name="Google Shape;88;p44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9" name="Google Shape;89;p44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90" name="Google Shape;90;p44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44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  <a:defRPr b="0" i="0" sz="5400" u="none" cap="none" strike="noStrike"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96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96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96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96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96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95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95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54798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35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35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grpSp>
        <p:nvGrpSpPr>
          <p:cNvPr id="14" name="Google Shape;14;p35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Google Shape;15;p35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2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6" name="Google Shape;16;p35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5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ctrTitle"/>
          </p:nvPr>
        </p:nvSpPr>
        <p:spPr>
          <a:xfrm>
            <a:off x="1051560" y="1432223"/>
            <a:ext cx="9966900" cy="30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Rockwell"/>
              <a:buNone/>
            </a:pPr>
            <a:r>
              <a:rPr lang="en-CA">
                <a:solidFill>
                  <a:schemeClr val="dk2"/>
                </a:solidFill>
              </a:rPr>
              <a:t>Suitcases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9" name="Google Shape;109;p3"/>
          <p:cNvSpPr txBox="1"/>
          <p:nvPr>
            <p:ph idx="1" type="subTitle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7250" y="283612"/>
            <a:ext cx="5657497" cy="62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4"/>
          <p:cNvPicPr preferRelativeResize="0"/>
          <p:nvPr/>
        </p:nvPicPr>
        <p:blipFill rotWithShape="1">
          <a:blip r:embed="rId3">
            <a:alphaModFix/>
          </a:blip>
          <a:srcRect b="58765" l="12078" r="12762" t="15611"/>
          <a:stretch/>
        </p:blipFill>
        <p:spPr>
          <a:xfrm>
            <a:off x="641075" y="314075"/>
            <a:ext cx="11002848" cy="6263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950" y="251488"/>
            <a:ext cx="7906099" cy="635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9038" y="270150"/>
            <a:ext cx="8813924" cy="6317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/>
          <p:nvPr/>
        </p:nvSpPr>
        <p:spPr>
          <a:xfrm>
            <a:off x="337075" y="996100"/>
            <a:ext cx="43290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9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During WWII, </a:t>
            </a:r>
            <a:r>
              <a:rPr b="1" lang="en-CA" sz="29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despite being</a:t>
            </a:r>
            <a:r>
              <a:rPr lang="en-CA" sz="29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b="1" lang="en-CA" sz="29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Canadian citizens</a:t>
            </a:r>
            <a:r>
              <a:rPr b="1" lang="en-CA" sz="29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, </a:t>
            </a:r>
            <a:r>
              <a:rPr lang="en-CA" sz="29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Japanese Canadians were forced out of their homes, they did not know how long it would be and they had not really heard of the places where they were sent.</a:t>
            </a:r>
            <a:endParaRPr sz="33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84" name="Google Shape;1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75" y="765650"/>
            <a:ext cx="6966693" cy="48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/>
          <p:nvPr>
            <p:ph type="title"/>
          </p:nvPr>
        </p:nvSpPr>
        <p:spPr>
          <a:xfrm>
            <a:off x="292175" y="327800"/>
            <a:ext cx="7874100" cy="13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>
                <a:solidFill>
                  <a:schemeClr val="dk2"/>
                </a:solidFill>
              </a:rPr>
              <a:t>Assignment Instructions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0" name="Google Shape;190;p19"/>
          <p:cNvSpPr txBox="1"/>
          <p:nvPr>
            <p:ph idx="1" type="body"/>
          </p:nvPr>
        </p:nvSpPr>
        <p:spPr>
          <a:xfrm>
            <a:off x="292175" y="1715000"/>
            <a:ext cx="3687000" cy="48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193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CA" sz="2300"/>
              <a:t>In teams, you will be given a </a:t>
            </a:r>
            <a:r>
              <a:rPr b="1" lang="en-CA" sz="2300"/>
              <a:t>random character</a:t>
            </a:r>
            <a:r>
              <a:rPr lang="en-CA" sz="2300"/>
              <a:t>, (a young boy, an old woman, etc.).</a:t>
            </a:r>
            <a:endParaRPr sz="2300"/>
          </a:p>
          <a:p>
            <a:pPr indent="-191134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30"/>
              <a:buChar char="▪"/>
            </a:pPr>
            <a:r>
              <a:rPr lang="en-CA" sz="2300"/>
              <a:t>You will </a:t>
            </a:r>
            <a:r>
              <a:rPr b="1" lang="en-CA" sz="2300"/>
              <a:t>work together </a:t>
            </a:r>
            <a:r>
              <a:rPr lang="en-CA" sz="2300"/>
              <a:t>to figure out </a:t>
            </a:r>
            <a:r>
              <a:rPr b="1" lang="en-CA" sz="2300"/>
              <a:t>what that person would bring </a:t>
            </a:r>
            <a:r>
              <a:rPr lang="en-CA" sz="2300"/>
              <a:t>to internment (a prison camp).</a:t>
            </a:r>
            <a:endParaRPr sz="2300"/>
          </a:p>
          <a:p>
            <a:pPr indent="-191134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30"/>
              <a:buChar char="▪"/>
            </a:pPr>
            <a:r>
              <a:rPr lang="en-CA" sz="2300"/>
              <a:t>They were allowed to bring </a:t>
            </a:r>
            <a:r>
              <a:rPr b="1" lang="en-CA" sz="2300"/>
              <a:t>one suitcase</a:t>
            </a:r>
            <a:r>
              <a:rPr lang="en-CA" sz="2300"/>
              <a:t>, and they had to be able to carry it. 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9"/>
          <p:cNvSpPr txBox="1"/>
          <p:nvPr/>
        </p:nvSpPr>
        <p:spPr>
          <a:xfrm>
            <a:off x="8245350" y="1223300"/>
            <a:ext cx="3687000" cy="5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3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Remember:</a:t>
            </a:r>
            <a:br>
              <a:rPr b="1" lang="en-CA" sz="23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endParaRPr sz="2300"/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798B"/>
              </a:buClr>
              <a:buSzPts val="2300"/>
              <a:buFont typeface="Noto Sans Symbols"/>
              <a:buChar char="●"/>
            </a:pPr>
            <a:r>
              <a:rPr lang="en-CA" sz="23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There were no TVs, personal computers, cell phones, or tablets back then. Radios, cameras and recording devices were confiscated (taken away from them)</a:t>
            </a:r>
            <a:endParaRPr sz="23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798B"/>
              </a:buClr>
              <a:buSzPts val="2300"/>
              <a:buFont typeface="Noto Sans Symbols"/>
              <a:buChar char="●"/>
            </a:pPr>
            <a:r>
              <a:rPr lang="en-CA" sz="23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You </a:t>
            </a:r>
            <a:r>
              <a:rPr b="1" lang="en-CA" sz="23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do not know how long </a:t>
            </a:r>
            <a:r>
              <a:rPr lang="en-CA" sz="23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you are going</a:t>
            </a:r>
            <a:endParaRPr sz="23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798B"/>
              </a:buClr>
              <a:buSzPts val="2300"/>
              <a:buFont typeface="Noto Sans Symbols"/>
              <a:buChar char="●"/>
            </a:pPr>
            <a:r>
              <a:rPr lang="en-CA" sz="23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You could be sent to the </a:t>
            </a:r>
            <a:r>
              <a:rPr b="1" lang="en-CA" sz="23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interior of BC or the prairies. </a:t>
            </a:r>
            <a:endParaRPr sz="2300"/>
          </a:p>
        </p:txBody>
      </p:sp>
      <p:pic>
        <p:nvPicPr>
          <p:cNvPr id="192" name="Google Shape;1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5000" y="2045626"/>
            <a:ext cx="4362000" cy="3046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title"/>
          </p:nvPr>
        </p:nvSpPr>
        <p:spPr>
          <a:xfrm>
            <a:off x="1069850" y="948703"/>
            <a:ext cx="100584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59"/>
              <a:buFont typeface="Rockwell"/>
              <a:buNone/>
            </a:pPr>
            <a:r>
              <a:t/>
            </a:r>
            <a:endParaRPr sz="3959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59"/>
              <a:buFont typeface="Rockwell"/>
              <a:buNone/>
            </a:pPr>
            <a:r>
              <a:rPr lang="en-CA">
                <a:solidFill>
                  <a:schemeClr val="dk2"/>
                </a:solidFill>
              </a:rPr>
              <a:t>Suitcases</a:t>
            </a:r>
            <a:br>
              <a:rPr lang="en-CA" sz="4860"/>
            </a:br>
            <a:endParaRPr sz="4860"/>
          </a:p>
        </p:txBody>
      </p:sp>
      <p:sp>
        <p:nvSpPr>
          <p:cNvPr id="115" name="Google Shape;115;p4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4929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720"/>
              <a:buChar char="▪"/>
            </a:pPr>
            <a:r>
              <a:rPr lang="en-CA" sz="3200"/>
              <a:t>When you go on a trip, you pack the things you think you’ll need: clothes, grooming items, camera, etc.</a:t>
            </a:r>
            <a:endParaRPr sz="3200"/>
          </a:p>
          <a:p>
            <a:pPr indent="-21335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▪"/>
            </a:pPr>
            <a:r>
              <a:rPr lang="en-CA" sz="3200"/>
              <a:t>Usually you are going because you </a:t>
            </a:r>
            <a:r>
              <a:rPr b="1" lang="en-CA" sz="3200"/>
              <a:t>want</a:t>
            </a:r>
            <a:r>
              <a:rPr lang="en-CA" sz="3200">
                <a:solidFill>
                  <a:schemeClr val="dk2"/>
                </a:solidFill>
              </a:rPr>
              <a:t> </a:t>
            </a:r>
            <a:r>
              <a:rPr lang="en-CA" sz="3200"/>
              <a:t>to go and you </a:t>
            </a:r>
            <a:r>
              <a:rPr b="1" lang="en-CA" sz="3200"/>
              <a:t>know</a:t>
            </a:r>
            <a:r>
              <a:rPr lang="en-CA" sz="3200">
                <a:solidFill>
                  <a:schemeClr val="dk2"/>
                </a:solidFill>
              </a:rPr>
              <a:t> </a:t>
            </a:r>
            <a:r>
              <a:rPr lang="en-CA" sz="3200"/>
              <a:t>how long it will be</a:t>
            </a:r>
            <a:endParaRPr sz="3200"/>
          </a:p>
          <a:p>
            <a:pPr indent="-7492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title"/>
          </p:nvPr>
        </p:nvSpPr>
        <p:spPr>
          <a:xfrm>
            <a:off x="1069848" y="111628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/>
              <a:t>The Big </a:t>
            </a:r>
            <a:r>
              <a:rPr lang="en-CA">
                <a:solidFill>
                  <a:schemeClr val="dk2"/>
                </a:solidFill>
              </a:rPr>
              <a:t>Question</a:t>
            </a:r>
            <a:r>
              <a:rPr lang="en-CA"/>
              <a:t> is….</a:t>
            </a:r>
            <a:endParaRPr/>
          </a:p>
        </p:txBody>
      </p:sp>
      <p:sp>
        <p:nvSpPr>
          <p:cNvPr id="121" name="Google Shape;121;p5"/>
          <p:cNvSpPr txBox="1"/>
          <p:nvPr>
            <p:ph idx="1" type="body"/>
          </p:nvPr>
        </p:nvSpPr>
        <p:spPr>
          <a:xfrm>
            <a:off x="884600" y="3010225"/>
            <a:ext cx="104289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213359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CA" sz="3200"/>
              <a:t>What do you value?</a:t>
            </a:r>
            <a:endParaRPr sz="3200"/>
          </a:p>
          <a:p>
            <a:pPr indent="-213359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CA" sz="3200"/>
              <a:t> What is important to you life, to your comfort or to your survival?</a:t>
            </a:r>
            <a:endParaRPr sz="3200"/>
          </a:p>
          <a:p>
            <a:pPr indent="-7492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>
                <a:solidFill>
                  <a:schemeClr val="dk2"/>
                </a:solidFill>
              </a:rPr>
              <a:t>Internment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7" name="Google Shape;127;p6"/>
          <p:cNvSpPr txBox="1"/>
          <p:nvPr>
            <p:ph idx="1" type="body"/>
          </p:nvPr>
        </p:nvSpPr>
        <p:spPr>
          <a:xfrm>
            <a:off x="338850" y="2093975"/>
            <a:ext cx="48459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300"/>
              <a:t>21,000 men, women and children were sent to </a:t>
            </a:r>
            <a:r>
              <a:rPr b="1" lang="en-CA" sz="3300"/>
              <a:t>internment camps</a:t>
            </a:r>
            <a:r>
              <a:rPr lang="en-CA" sz="3300"/>
              <a:t> because they were Japanese Canadians</a:t>
            </a:r>
            <a:endParaRPr sz="3300">
              <a:solidFill>
                <a:schemeClr val="dk1"/>
              </a:solidFill>
            </a:endParaRPr>
          </a:p>
          <a:p>
            <a:pPr indent="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-7492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4750" y="1961700"/>
            <a:ext cx="6568050" cy="3464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>
            <p:ph type="title"/>
          </p:nvPr>
        </p:nvSpPr>
        <p:spPr>
          <a:xfrm>
            <a:off x="649498" y="523307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>
                <a:solidFill>
                  <a:schemeClr val="dk2"/>
                </a:solidFill>
              </a:rPr>
              <a:t>Discrimination</a:t>
            </a:r>
            <a:r>
              <a:rPr lang="en-CA"/>
              <a:t> </a:t>
            </a:r>
            <a:r>
              <a:rPr lang="en-CA">
                <a:solidFill>
                  <a:schemeClr val="dk2"/>
                </a:solidFill>
              </a:rPr>
              <a:t>&amp;</a:t>
            </a:r>
            <a:r>
              <a:rPr lang="en-CA"/>
              <a:t> </a:t>
            </a:r>
            <a:r>
              <a:rPr lang="en-CA">
                <a:solidFill>
                  <a:schemeClr val="dk2"/>
                </a:solidFill>
              </a:rPr>
              <a:t>Racism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649500" y="2132500"/>
            <a:ext cx="10893000" cy="3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From the Fair/Unfair fame, you learned:</a:t>
            </a: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13359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Rockwell"/>
              <a:buChar char="▪"/>
            </a:pPr>
            <a:r>
              <a:rPr lang="en-CA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No one tells you the </a:t>
            </a:r>
            <a:r>
              <a:rPr b="1" lang="en-CA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rules</a:t>
            </a:r>
            <a:r>
              <a:rPr lang="en-CA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, so you have to figure it out for yourself as you go. </a:t>
            </a: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13359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Rockwell"/>
              <a:buChar char="▪"/>
            </a:pPr>
            <a:r>
              <a:rPr lang="en-CA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You are </a:t>
            </a:r>
            <a:r>
              <a:rPr b="1" lang="en-CA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treated differently </a:t>
            </a:r>
            <a:r>
              <a:rPr lang="en-CA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because of how you look (even though you have choice or control of it), and NOT because of who you are and what you do.</a:t>
            </a: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>
            <p:ph type="title"/>
          </p:nvPr>
        </p:nvSpPr>
        <p:spPr>
          <a:xfrm>
            <a:off x="1066798" y="304157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60"/>
              <a:buFont typeface="Rockwell"/>
              <a:buNone/>
            </a:pPr>
            <a:r>
              <a:rPr lang="en-CA" sz="4860"/>
              <a:t>The Difference Between </a:t>
            </a:r>
            <a:br>
              <a:rPr lang="en-CA" sz="4860"/>
            </a:br>
            <a:r>
              <a:rPr lang="en-CA" sz="4860">
                <a:solidFill>
                  <a:schemeClr val="dk2"/>
                </a:solidFill>
              </a:rPr>
              <a:t>War &amp; Racism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1186200" y="1850100"/>
            <a:ext cx="99390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ckwell"/>
              <a:ea typeface="Rockwell"/>
              <a:cs typeface="Rockwell"/>
              <a:sym typeface="Rockwell"/>
            </a:endParaRPr>
          </a:p>
          <a:p>
            <a:pPr indent="-213359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798B"/>
              </a:buClr>
              <a:buSzPts val="3200"/>
              <a:buFont typeface="Noto Sans Symbols"/>
              <a:buChar char="▪"/>
            </a:pPr>
            <a:r>
              <a:rPr lang="en-CA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War:</a:t>
            </a: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88925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ckwell"/>
              <a:buChar char="▪"/>
            </a:pPr>
            <a:r>
              <a:rPr lang="en-CA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Canada vs. Japan</a:t>
            </a: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ckwell"/>
              <a:ea typeface="Rockwell"/>
              <a:cs typeface="Rockwell"/>
              <a:sym typeface="Rockwell"/>
            </a:endParaRPr>
          </a:p>
          <a:p>
            <a:pPr indent="-213359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798B"/>
              </a:buClr>
              <a:buSzPts val="3200"/>
              <a:buFont typeface="Noto Sans Symbols"/>
              <a:buChar char="▪"/>
            </a:pPr>
            <a:r>
              <a:rPr lang="en-CA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Racism:</a:t>
            </a: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88925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ckwell"/>
              <a:buChar char="▪"/>
            </a:pPr>
            <a:r>
              <a:rPr lang="en-CA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Canada vs. Canadians</a:t>
            </a: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88925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ckwell"/>
              <a:buChar char="▪"/>
            </a:pPr>
            <a:r>
              <a:rPr lang="en-CA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most of the Japanese Canadians who were sent to internment camps were </a:t>
            </a:r>
            <a:r>
              <a:rPr b="1" lang="en-CA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Canadian citizens</a:t>
            </a:r>
            <a:endParaRPr b="1"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88925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ckwell"/>
              <a:buChar char="▪"/>
            </a:pPr>
            <a:r>
              <a:rPr lang="en-CA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Canada turned on their own people because of racism</a:t>
            </a: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45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CA" sz="1450"/>
              <a:t> </a:t>
            </a:r>
            <a:endParaRPr sz="14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/>
          <p:nvPr>
            <p:ph type="title"/>
          </p:nvPr>
        </p:nvSpPr>
        <p:spPr>
          <a:xfrm>
            <a:off x="657350" y="1238225"/>
            <a:ext cx="5142300" cy="3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chemeClr val="dk1"/>
                </a:solidFill>
              </a:rPr>
              <a:t>Now, we have the </a:t>
            </a:r>
            <a:r>
              <a:rPr lang="en-CA" sz="3200">
                <a:solidFill>
                  <a:schemeClr val="dk2"/>
                </a:solidFill>
              </a:rPr>
              <a:t>Canadian Charter of Rights and Freedoms</a:t>
            </a:r>
            <a:r>
              <a:rPr lang="en-CA" sz="3200">
                <a:solidFill>
                  <a:schemeClr val="dk1"/>
                </a:solidFill>
              </a:rPr>
              <a:t> to protect us from racism and discrimination</a:t>
            </a:r>
            <a:endParaRPr/>
          </a:p>
        </p:txBody>
      </p:sp>
      <p:pic>
        <p:nvPicPr>
          <p:cNvPr id="146" name="Google Shape;146;p10"/>
          <p:cNvPicPr preferRelativeResize="0"/>
          <p:nvPr/>
        </p:nvPicPr>
        <p:blipFill rotWithShape="1">
          <a:blip r:embed="rId3">
            <a:alphaModFix/>
          </a:blip>
          <a:srcRect b="1976" l="0" r="1400" t="1619"/>
          <a:stretch/>
        </p:blipFill>
        <p:spPr>
          <a:xfrm>
            <a:off x="6129825" y="909000"/>
            <a:ext cx="5457901" cy="45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/>
          <p:nvPr/>
        </p:nvSpPr>
        <p:spPr>
          <a:xfrm>
            <a:off x="479650" y="1590788"/>
            <a:ext cx="4290000" cy="3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3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21,000 men, women and children were sent to </a:t>
            </a:r>
            <a:r>
              <a:rPr b="1" lang="en-CA" sz="33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internment camps</a:t>
            </a:r>
            <a:r>
              <a:rPr lang="en-CA" sz="33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because they were Japanese Canadians</a:t>
            </a:r>
            <a:endParaRPr sz="33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2" name="Google Shape;15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6875" y="1073225"/>
            <a:ext cx="6096000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/>
          <p:nvPr/>
        </p:nvSpPr>
        <p:spPr>
          <a:xfrm>
            <a:off x="1529750" y="2043313"/>
            <a:ext cx="5366100" cy="27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3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21,000 men, women and children were sent to </a:t>
            </a:r>
            <a:r>
              <a:rPr b="1" lang="en-CA" sz="33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prison</a:t>
            </a:r>
            <a:r>
              <a:rPr b="1" lang="en-CA" sz="33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 camps</a:t>
            </a:r>
            <a:r>
              <a:rPr lang="en-CA" sz="33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because they were Japanese Canadians</a:t>
            </a:r>
            <a:endParaRPr sz="33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8" name="Google Shape;158;p12"/>
          <p:cNvPicPr preferRelativeResize="0"/>
          <p:nvPr/>
        </p:nvPicPr>
        <p:blipFill rotWithShape="1">
          <a:blip r:embed="rId3">
            <a:alphaModFix/>
          </a:blip>
          <a:srcRect b="1367" l="3738" r="3255" t="1610"/>
          <a:stretch/>
        </p:blipFill>
        <p:spPr>
          <a:xfrm>
            <a:off x="7887575" y="666750"/>
            <a:ext cx="3463350" cy="5538626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LANDSCAPES 3">
  <a:themeElements>
    <a:clrScheme name="Custom 5">
      <a:dk1>
        <a:srgbClr val="303030"/>
      </a:dk1>
      <a:lt1>
        <a:srgbClr val="FFFFFF"/>
      </a:lt1>
      <a:dk2>
        <a:srgbClr val="DC4440"/>
      </a:dk2>
      <a:lt2>
        <a:srgbClr val="7B9EAF"/>
      </a:lt2>
      <a:accent1>
        <a:srgbClr val="7B9EAF"/>
      </a:accent1>
      <a:accent2>
        <a:srgbClr val="497083"/>
      </a:accent2>
      <a:accent3>
        <a:srgbClr val="E5E5E5"/>
      </a:accent3>
      <a:accent4>
        <a:srgbClr val="282828"/>
      </a:accent4>
      <a:accent5>
        <a:srgbClr val="604878"/>
      </a:accent5>
      <a:accent6>
        <a:srgbClr val="C19859"/>
      </a:accent6>
      <a:hlink>
        <a:srgbClr val="303030"/>
      </a:hlink>
      <a:folHlink>
        <a:srgbClr val="30303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2016-04-14T00:56:45Z</dcterms:created>
  <dc:creator>Greg Miyanaga</dc:creator>
</cp:coreProperties>
</file>